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74" r:id="rId2"/>
    <p:sldId id="289" r:id="rId3"/>
    <p:sldId id="290" r:id="rId4"/>
    <p:sldId id="287" r:id="rId5"/>
    <p:sldId id="293" r:id="rId6"/>
    <p:sldId id="294" r:id="rId7"/>
    <p:sldId id="295" r:id="rId8"/>
    <p:sldId id="296" r:id="rId9"/>
    <p:sldId id="297" r:id="rId10"/>
    <p:sldId id="298" r:id="rId11"/>
    <p:sldId id="299" r:id="rId12"/>
    <p:sldId id="303" r:id="rId13"/>
    <p:sldId id="304" r:id="rId14"/>
    <p:sldId id="305" r:id="rId15"/>
    <p:sldId id="306" r:id="rId16"/>
    <p:sldId id="300" r:id="rId17"/>
    <p:sldId id="301" r:id="rId18"/>
    <p:sldId id="302" r:id="rId19"/>
    <p:sldId id="316" r:id="rId20"/>
    <p:sldId id="317" r:id="rId21"/>
    <p:sldId id="318" r:id="rId22"/>
    <p:sldId id="319" r:id="rId23"/>
    <p:sldId id="320" r:id="rId24"/>
    <p:sldId id="321" r:id="rId25"/>
    <p:sldId id="322" r:id="rId26"/>
    <p:sldId id="323" r:id="rId27"/>
    <p:sldId id="324" r:id="rId28"/>
    <p:sldId id="273" r:id="rId29"/>
    <p:sldId id="276" r:id="rId30"/>
    <p:sldId id="277" r:id="rId31"/>
    <p:sldId id="278" r:id="rId32"/>
    <p:sldId id="279" r:id="rId33"/>
    <p:sldId id="280" r:id="rId34"/>
    <p:sldId id="281" r:id="rId35"/>
    <p:sldId id="275" r:id="rId36"/>
    <p:sldId id="308" r:id="rId37"/>
  </p:sldIdLst>
  <p:sldSz cx="12192000" cy="6858000"/>
  <p:notesSz cx="6858000" cy="9144000"/>
  <p:defaultTextStyle>
    <a:defPPr>
      <a:defRPr lang="ka-G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83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hdphoto1.wdp>
</file>

<file path=ppt/media/image1.tmp>
</file>

<file path=ppt/media/image10.png>
</file>

<file path=ppt/media/image11.tmp>
</file>

<file path=ppt/media/image12.tmp>
</file>

<file path=ppt/media/image13.tmp>
</file>

<file path=ppt/media/image14.png>
</file>

<file path=ppt/media/image15.tmp>
</file>

<file path=ppt/media/image16.png>
</file>

<file path=ppt/media/image17.tmp>
</file>

<file path=ppt/media/image18.tmp>
</file>

<file path=ppt/media/image19.tmp>
</file>

<file path=ppt/media/image2.tmp>
</file>

<file path=ppt/media/image20.png>
</file>

<file path=ppt/media/image21.tmp>
</file>

<file path=ppt/media/image22.tmp>
</file>

<file path=ppt/media/image23.tmp>
</file>

<file path=ppt/media/image24.tmp>
</file>

<file path=ppt/media/image25.tmp>
</file>

<file path=ppt/media/image26.tmp>
</file>

<file path=ppt/media/image27.tmp>
</file>

<file path=ppt/media/image28.tmp>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a-G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1D19DB-34B4-4884-BBD5-DFBA835FDC98}" type="datetimeFigureOut">
              <a:rPr lang="ka-GE" smtClean="0"/>
              <a:t>09.04.2025</a:t>
            </a:fld>
            <a:endParaRPr lang="ka-G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a-G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a-G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046F25-1765-4FB9-91DC-89799DD866C8}" type="slidenum">
              <a:rPr lang="ka-GE" smtClean="0"/>
              <a:t>‹#›</a:t>
            </a:fld>
            <a:endParaRPr lang="ka-GE"/>
          </a:p>
        </p:txBody>
      </p:sp>
    </p:spTree>
    <p:extLst>
      <p:ext uri="{BB962C8B-B14F-4D97-AF65-F5344CB8AC3E}">
        <p14:creationId xmlns:p14="http://schemas.microsoft.com/office/powerpoint/2010/main" val="2749563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F21F5D8-FD81-424B-BB25-43B874A613A2}" type="slidenum">
              <a:rPr lang="en-US" smtClean="0"/>
              <a:t>16</a:t>
            </a:fld>
            <a:endParaRPr lang="en-US"/>
          </a:p>
        </p:txBody>
      </p:sp>
    </p:spTree>
    <p:extLst>
      <p:ext uri="{BB962C8B-B14F-4D97-AF65-F5344CB8AC3E}">
        <p14:creationId xmlns:p14="http://schemas.microsoft.com/office/powerpoint/2010/main" val="1658800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3C18A-10B7-4C38-BE3D-BDAAC33376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ka-GE"/>
          </a:p>
        </p:txBody>
      </p:sp>
      <p:sp>
        <p:nvSpPr>
          <p:cNvPr id="3" name="Subtitle 2">
            <a:extLst>
              <a:ext uri="{FF2B5EF4-FFF2-40B4-BE49-F238E27FC236}">
                <a16:creationId xmlns:a16="http://schemas.microsoft.com/office/drawing/2014/main" id="{639066BA-3F69-439F-9053-820A00CE65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ka-GE"/>
          </a:p>
        </p:txBody>
      </p:sp>
      <p:sp>
        <p:nvSpPr>
          <p:cNvPr id="4" name="Date Placeholder 3">
            <a:extLst>
              <a:ext uri="{FF2B5EF4-FFF2-40B4-BE49-F238E27FC236}">
                <a16:creationId xmlns:a16="http://schemas.microsoft.com/office/drawing/2014/main" id="{6447971C-0A95-4154-9652-AA655BCE908C}"/>
              </a:ext>
            </a:extLst>
          </p:cNvPr>
          <p:cNvSpPr>
            <a:spLocks noGrp="1"/>
          </p:cNvSpPr>
          <p:nvPr>
            <p:ph type="dt" sz="half" idx="10"/>
          </p:nvPr>
        </p:nvSpPr>
        <p:spPr/>
        <p:txBody>
          <a:bodyPr/>
          <a:lstStyle/>
          <a:p>
            <a:fld id="{33C40A9D-C64E-428F-BFF9-63A519A3A084}" type="datetimeFigureOut">
              <a:rPr lang="ka-GE" smtClean="0"/>
              <a:t>09.04.2025</a:t>
            </a:fld>
            <a:endParaRPr lang="ka-GE"/>
          </a:p>
        </p:txBody>
      </p:sp>
      <p:sp>
        <p:nvSpPr>
          <p:cNvPr id="5" name="Footer Placeholder 4">
            <a:extLst>
              <a:ext uri="{FF2B5EF4-FFF2-40B4-BE49-F238E27FC236}">
                <a16:creationId xmlns:a16="http://schemas.microsoft.com/office/drawing/2014/main" id="{C92D873C-5ADA-47AB-80A8-736DC67A8D70}"/>
              </a:ext>
            </a:extLst>
          </p:cNvPr>
          <p:cNvSpPr>
            <a:spLocks noGrp="1"/>
          </p:cNvSpPr>
          <p:nvPr>
            <p:ph type="ftr" sz="quarter" idx="11"/>
          </p:nvPr>
        </p:nvSpPr>
        <p:spPr/>
        <p:txBody>
          <a:bodyPr/>
          <a:lstStyle/>
          <a:p>
            <a:endParaRPr lang="ka-GE"/>
          </a:p>
        </p:txBody>
      </p:sp>
      <p:sp>
        <p:nvSpPr>
          <p:cNvPr id="6" name="Slide Number Placeholder 5">
            <a:extLst>
              <a:ext uri="{FF2B5EF4-FFF2-40B4-BE49-F238E27FC236}">
                <a16:creationId xmlns:a16="http://schemas.microsoft.com/office/drawing/2014/main" id="{9C2B8652-8CC0-4A73-8C3F-6D6F91413CA5}"/>
              </a:ext>
            </a:extLst>
          </p:cNvPr>
          <p:cNvSpPr>
            <a:spLocks noGrp="1"/>
          </p:cNvSpPr>
          <p:nvPr>
            <p:ph type="sldNum" sz="quarter" idx="12"/>
          </p:nvPr>
        </p:nvSpPr>
        <p:spPr/>
        <p:txBody>
          <a:bodyPr/>
          <a:lstStyle/>
          <a:p>
            <a:fld id="{1CFC7110-AE1C-440D-8361-D9FF9754A582}" type="slidenum">
              <a:rPr lang="ka-GE" smtClean="0"/>
              <a:t>‹#›</a:t>
            </a:fld>
            <a:endParaRPr lang="ka-GE"/>
          </a:p>
        </p:txBody>
      </p:sp>
    </p:spTree>
    <p:extLst>
      <p:ext uri="{BB962C8B-B14F-4D97-AF65-F5344CB8AC3E}">
        <p14:creationId xmlns:p14="http://schemas.microsoft.com/office/powerpoint/2010/main" val="8041623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D335F-F238-4E89-9E85-A2C1D3A8E5AC}"/>
              </a:ext>
            </a:extLst>
          </p:cNvPr>
          <p:cNvSpPr>
            <a:spLocks noGrp="1"/>
          </p:cNvSpPr>
          <p:nvPr>
            <p:ph type="title"/>
          </p:nvPr>
        </p:nvSpPr>
        <p:spPr/>
        <p:txBody>
          <a:bodyPr/>
          <a:lstStyle/>
          <a:p>
            <a:r>
              <a:rPr lang="en-US"/>
              <a:t>Click to edit Master title style</a:t>
            </a:r>
            <a:endParaRPr lang="ka-GE"/>
          </a:p>
        </p:txBody>
      </p:sp>
      <p:sp>
        <p:nvSpPr>
          <p:cNvPr id="3" name="Vertical Text Placeholder 2">
            <a:extLst>
              <a:ext uri="{FF2B5EF4-FFF2-40B4-BE49-F238E27FC236}">
                <a16:creationId xmlns:a16="http://schemas.microsoft.com/office/drawing/2014/main" id="{CC36CBD1-7DF6-4FF6-B783-276B9336C4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Date Placeholder 3">
            <a:extLst>
              <a:ext uri="{FF2B5EF4-FFF2-40B4-BE49-F238E27FC236}">
                <a16:creationId xmlns:a16="http://schemas.microsoft.com/office/drawing/2014/main" id="{43CBEE35-9A1E-4331-9E27-DA287D7BB69A}"/>
              </a:ext>
            </a:extLst>
          </p:cNvPr>
          <p:cNvSpPr>
            <a:spLocks noGrp="1"/>
          </p:cNvSpPr>
          <p:nvPr>
            <p:ph type="dt" sz="half" idx="10"/>
          </p:nvPr>
        </p:nvSpPr>
        <p:spPr/>
        <p:txBody>
          <a:bodyPr/>
          <a:lstStyle/>
          <a:p>
            <a:fld id="{33C40A9D-C64E-428F-BFF9-63A519A3A084}" type="datetimeFigureOut">
              <a:rPr lang="ka-GE" smtClean="0"/>
              <a:t>09.04.2025</a:t>
            </a:fld>
            <a:endParaRPr lang="ka-GE"/>
          </a:p>
        </p:txBody>
      </p:sp>
      <p:sp>
        <p:nvSpPr>
          <p:cNvPr id="5" name="Footer Placeholder 4">
            <a:extLst>
              <a:ext uri="{FF2B5EF4-FFF2-40B4-BE49-F238E27FC236}">
                <a16:creationId xmlns:a16="http://schemas.microsoft.com/office/drawing/2014/main" id="{64CA05E4-E691-47F6-91D3-46FCAEA51027}"/>
              </a:ext>
            </a:extLst>
          </p:cNvPr>
          <p:cNvSpPr>
            <a:spLocks noGrp="1"/>
          </p:cNvSpPr>
          <p:nvPr>
            <p:ph type="ftr" sz="quarter" idx="11"/>
          </p:nvPr>
        </p:nvSpPr>
        <p:spPr/>
        <p:txBody>
          <a:bodyPr/>
          <a:lstStyle/>
          <a:p>
            <a:endParaRPr lang="ka-GE"/>
          </a:p>
        </p:txBody>
      </p:sp>
      <p:sp>
        <p:nvSpPr>
          <p:cNvPr id="6" name="Slide Number Placeholder 5">
            <a:extLst>
              <a:ext uri="{FF2B5EF4-FFF2-40B4-BE49-F238E27FC236}">
                <a16:creationId xmlns:a16="http://schemas.microsoft.com/office/drawing/2014/main" id="{497573BF-95C4-4C47-BCC6-9598BDD31C8F}"/>
              </a:ext>
            </a:extLst>
          </p:cNvPr>
          <p:cNvSpPr>
            <a:spLocks noGrp="1"/>
          </p:cNvSpPr>
          <p:nvPr>
            <p:ph type="sldNum" sz="quarter" idx="12"/>
          </p:nvPr>
        </p:nvSpPr>
        <p:spPr/>
        <p:txBody>
          <a:bodyPr/>
          <a:lstStyle/>
          <a:p>
            <a:fld id="{1CFC7110-AE1C-440D-8361-D9FF9754A582}" type="slidenum">
              <a:rPr lang="ka-GE" smtClean="0"/>
              <a:t>‹#›</a:t>
            </a:fld>
            <a:endParaRPr lang="ka-GE"/>
          </a:p>
        </p:txBody>
      </p:sp>
    </p:spTree>
    <p:extLst>
      <p:ext uri="{BB962C8B-B14F-4D97-AF65-F5344CB8AC3E}">
        <p14:creationId xmlns:p14="http://schemas.microsoft.com/office/powerpoint/2010/main" val="547588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5B5E5B-DC4C-41B0-9992-6776A47EE8F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ka-GE"/>
          </a:p>
        </p:txBody>
      </p:sp>
      <p:sp>
        <p:nvSpPr>
          <p:cNvPr id="3" name="Vertical Text Placeholder 2">
            <a:extLst>
              <a:ext uri="{FF2B5EF4-FFF2-40B4-BE49-F238E27FC236}">
                <a16:creationId xmlns:a16="http://schemas.microsoft.com/office/drawing/2014/main" id="{946FF771-11BF-465F-8814-6899621A40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Date Placeholder 3">
            <a:extLst>
              <a:ext uri="{FF2B5EF4-FFF2-40B4-BE49-F238E27FC236}">
                <a16:creationId xmlns:a16="http://schemas.microsoft.com/office/drawing/2014/main" id="{0EA1832D-25F4-4771-95F3-5AE6127917C5}"/>
              </a:ext>
            </a:extLst>
          </p:cNvPr>
          <p:cNvSpPr>
            <a:spLocks noGrp="1"/>
          </p:cNvSpPr>
          <p:nvPr>
            <p:ph type="dt" sz="half" idx="10"/>
          </p:nvPr>
        </p:nvSpPr>
        <p:spPr/>
        <p:txBody>
          <a:bodyPr/>
          <a:lstStyle/>
          <a:p>
            <a:fld id="{33C40A9D-C64E-428F-BFF9-63A519A3A084}" type="datetimeFigureOut">
              <a:rPr lang="ka-GE" smtClean="0"/>
              <a:t>09.04.2025</a:t>
            </a:fld>
            <a:endParaRPr lang="ka-GE"/>
          </a:p>
        </p:txBody>
      </p:sp>
      <p:sp>
        <p:nvSpPr>
          <p:cNvPr id="5" name="Footer Placeholder 4">
            <a:extLst>
              <a:ext uri="{FF2B5EF4-FFF2-40B4-BE49-F238E27FC236}">
                <a16:creationId xmlns:a16="http://schemas.microsoft.com/office/drawing/2014/main" id="{00EF6A67-8A11-48DC-ACAC-CDC5768D6CEB}"/>
              </a:ext>
            </a:extLst>
          </p:cNvPr>
          <p:cNvSpPr>
            <a:spLocks noGrp="1"/>
          </p:cNvSpPr>
          <p:nvPr>
            <p:ph type="ftr" sz="quarter" idx="11"/>
          </p:nvPr>
        </p:nvSpPr>
        <p:spPr/>
        <p:txBody>
          <a:bodyPr/>
          <a:lstStyle/>
          <a:p>
            <a:endParaRPr lang="ka-GE"/>
          </a:p>
        </p:txBody>
      </p:sp>
      <p:sp>
        <p:nvSpPr>
          <p:cNvPr id="6" name="Slide Number Placeholder 5">
            <a:extLst>
              <a:ext uri="{FF2B5EF4-FFF2-40B4-BE49-F238E27FC236}">
                <a16:creationId xmlns:a16="http://schemas.microsoft.com/office/drawing/2014/main" id="{78EA506F-CCF8-41F5-9597-D97EA9AE6F97}"/>
              </a:ext>
            </a:extLst>
          </p:cNvPr>
          <p:cNvSpPr>
            <a:spLocks noGrp="1"/>
          </p:cNvSpPr>
          <p:nvPr>
            <p:ph type="sldNum" sz="quarter" idx="12"/>
          </p:nvPr>
        </p:nvSpPr>
        <p:spPr/>
        <p:txBody>
          <a:bodyPr/>
          <a:lstStyle/>
          <a:p>
            <a:fld id="{1CFC7110-AE1C-440D-8361-D9FF9754A582}" type="slidenum">
              <a:rPr lang="ka-GE" smtClean="0"/>
              <a:t>‹#›</a:t>
            </a:fld>
            <a:endParaRPr lang="ka-GE"/>
          </a:p>
        </p:txBody>
      </p:sp>
    </p:spTree>
    <p:extLst>
      <p:ext uri="{BB962C8B-B14F-4D97-AF65-F5344CB8AC3E}">
        <p14:creationId xmlns:p14="http://schemas.microsoft.com/office/powerpoint/2010/main" val="1624512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C1333-2F7E-40BB-AA44-10D10A1054D9}"/>
              </a:ext>
            </a:extLst>
          </p:cNvPr>
          <p:cNvSpPr>
            <a:spLocks noGrp="1"/>
          </p:cNvSpPr>
          <p:nvPr>
            <p:ph type="title"/>
          </p:nvPr>
        </p:nvSpPr>
        <p:spPr/>
        <p:txBody>
          <a:bodyPr/>
          <a:lstStyle/>
          <a:p>
            <a:r>
              <a:rPr lang="en-US"/>
              <a:t>Click to edit Master title style</a:t>
            </a:r>
            <a:endParaRPr lang="ka-GE"/>
          </a:p>
        </p:txBody>
      </p:sp>
      <p:sp>
        <p:nvSpPr>
          <p:cNvPr id="3" name="Content Placeholder 2">
            <a:extLst>
              <a:ext uri="{FF2B5EF4-FFF2-40B4-BE49-F238E27FC236}">
                <a16:creationId xmlns:a16="http://schemas.microsoft.com/office/drawing/2014/main" id="{B20613E8-ED47-4B6C-86C0-C8CC85071F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Date Placeholder 3">
            <a:extLst>
              <a:ext uri="{FF2B5EF4-FFF2-40B4-BE49-F238E27FC236}">
                <a16:creationId xmlns:a16="http://schemas.microsoft.com/office/drawing/2014/main" id="{0FBEE4C0-53C4-4480-9564-D9318FEBD76A}"/>
              </a:ext>
            </a:extLst>
          </p:cNvPr>
          <p:cNvSpPr>
            <a:spLocks noGrp="1"/>
          </p:cNvSpPr>
          <p:nvPr>
            <p:ph type="dt" sz="half" idx="10"/>
          </p:nvPr>
        </p:nvSpPr>
        <p:spPr/>
        <p:txBody>
          <a:bodyPr/>
          <a:lstStyle/>
          <a:p>
            <a:fld id="{33C40A9D-C64E-428F-BFF9-63A519A3A084}" type="datetimeFigureOut">
              <a:rPr lang="ka-GE" smtClean="0"/>
              <a:t>09.04.2025</a:t>
            </a:fld>
            <a:endParaRPr lang="ka-GE"/>
          </a:p>
        </p:txBody>
      </p:sp>
      <p:sp>
        <p:nvSpPr>
          <p:cNvPr id="5" name="Footer Placeholder 4">
            <a:extLst>
              <a:ext uri="{FF2B5EF4-FFF2-40B4-BE49-F238E27FC236}">
                <a16:creationId xmlns:a16="http://schemas.microsoft.com/office/drawing/2014/main" id="{C610A9D4-B289-47A6-A744-C265772BF3CA}"/>
              </a:ext>
            </a:extLst>
          </p:cNvPr>
          <p:cNvSpPr>
            <a:spLocks noGrp="1"/>
          </p:cNvSpPr>
          <p:nvPr>
            <p:ph type="ftr" sz="quarter" idx="11"/>
          </p:nvPr>
        </p:nvSpPr>
        <p:spPr/>
        <p:txBody>
          <a:bodyPr/>
          <a:lstStyle/>
          <a:p>
            <a:endParaRPr lang="ka-GE"/>
          </a:p>
        </p:txBody>
      </p:sp>
      <p:sp>
        <p:nvSpPr>
          <p:cNvPr id="6" name="Slide Number Placeholder 5">
            <a:extLst>
              <a:ext uri="{FF2B5EF4-FFF2-40B4-BE49-F238E27FC236}">
                <a16:creationId xmlns:a16="http://schemas.microsoft.com/office/drawing/2014/main" id="{2FBA84B7-1DC7-4AB8-997B-6AD76742405A}"/>
              </a:ext>
            </a:extLst>
          </p:cNvPr>
          <p:cNvSpPr>
            <a:spLocks noGrp="1"/>
          </p:cNvSpPr>
          <p:nvPr>
            <p:ph type="sldNum" sz="quarter" idx="12"/>
          </p:nvPr>
        </p:nvSpPr>
        <p:spPr/>
        <p:txBody>
          <a:bodyPr/>
          <a:lstStyle/>
          <a:p>
            <a:fld id="{1CFC7110-AE1C-440D-8361-D9FF9754A582}" type="slidenum">
              <a:rPr lang="ka-GE" smtClean="0"/>
              <a:t>‹#›</a:t>
            </a:fld>
            <a:endParaRPr lang="ka-GE"/>
          </a:p>
        </p:txBody>
      </p:sp>
    </p:spTree>
    <p:extLst>
      <p:ext uri="{BB962C8B-B14F-4D97-AF65-F5344CB8AC3E}">
        <p14:creationId xmlns:p14="http://schemas.microsoft.com/office/powerpoint/2010/main" val="30692386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5B7A2-0C1A-4E33-B518-B16C869165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ka-GE"/>
          </a:p>
        </p:txBody>
      </p:sp>
      <p:sp>
        <p:nvSpPr>
          <p:cNvPr id="3" name="Text Placeholder 2">
            <a:extLst>
              <a:ext uri="{FF2B5EF4-FFF2-40B4-BE49-F238E27FC236}">
                <a16:creationId xmlns:a16="http://schemas.microsoft.com/office/drawing/2014/main" id="{13A1838F-598E-4C9A-AD94-C4603BA3C5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EC86E2-B69B-4EEA-AA24-2645E8E6A884}"/>
              </a:ext>
            </a:extLst>
          </p:cNvPr>
          <p:cNvSpPr>
            <a:spLocks noGrp="1"/>
          </p:cNvSpPr>
          <p:nvPr>
            <p:ph type="dt" sz="half" idx="10"/>
          </p:nvPr>
        </p:nvSpPr>
        <p:spPr/>
        <p:txBody>
          <a:bodyPr/>
          <a:lstStyle/>
          <a:p>
            <a:fld id="{33C40A9D-C64E-428F-BFF9-63A519A3A084}" type="datetimeFigureOut">
              <a:rPr lang="ka-GE" smtClean="0"/>
              <a:t>09.04.2025</a:t>
            </a:fld>
            <a:endParaRPr lang="ka-GE"/>
          </a:p>
        </p:txBody>
      </p:sp>
      <p:sp>
        <p:nvSpPr>
          <p:cNvPr id="5" name="Footer Placeholder 4">
            <a:extLst>
              <a:ext uri="{FF2B5EF4-FFF2-40B4-BE49-F238E27FC236}">
                <a16:creationId xmlns:a16="http://schemas.microsoft.com/office/drawing/2014/main" id="{14595FB8-B585-43B7-ABA3-FE75F764CAF5}"/>
              </a:ext>
            </a:extLst>
          </p:cNvPr>
          <p:cNvSpPr>
            <a:spLocks noGrp="1"/>
          </p:cNvSpPr>
          <p:nvPr>
            <p:ph type="ftr" sz="quarter" idx="11"/>
          </p:nvPr>
        </p:nvSpPr>
        <p:spPr/>
        <p:txBody>
          <a:bodyPr/>
          <a:lstStyle/>
          <a:p>
            <a:endParaRPr lang="ka-GE"/>
          </a:p>
        </p:txBody>
      </p:sp>
      <p:sp>
        <p:nvSpPr>
          <p:cNvPr id="6" name="Slide Number Placeholder 5">
            <a:extLst>
              <a:ext uri="{FF2B5EF4-FFF2-40B4-BE49-F238E27FC236}">
                <a16:creationId xmlns:a16="http://schemas.microsoft.com/office/drawing/2014/main" id="{4A47970E-AFE0-4AB9-9470-4A1CCD809729}"/>
              </a:ext>
            </a:extLst>
          </p:cNvPr>
          <p:cNvSpPr>
            <a:spLocks noGrp="1"/>
          </p:cNvSpPr>
          <p:nvPr>
            <p:ph type="sldNum" sz="quarter" idx="12"/>
          </p:nvPr>
        </p:nvSpPr>
        <p:spPr/>
        <p:txBody>
          <a:bodyPr/>
          <a:lstStyle/>
          <a:p>
            <a:fld id="{1CFC7110-AE1C-440D-8361-D9FF9754A582}" type="slidenum">
              <a:rPr lang="ka-GE" smtClean="0"/>
              <a:t>‹#›</a:t>
            </a:fld>
            <a:endParaRPr lang="ka-GE"/>
          </a:p>
        </p:txBody>
      </p:sp>
    </p:spTree>
    <p:extLst>
      <p:ext uri="{BB962C8B-B14F-4D97-AF65-F5344CB8AC3E}">
        <p14:creationId xmlns:p14="http://schemas.microsoft.com/office/powerpoint/2010/main" val="3258277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75FCA-BB44-4D98-B130-5E8D49E74D8B}"/>
              </a:ext>
            </a:extLst>
          </p:cNvPr>
          <p:cNvSpPr>
            <a:spLocks noGrp="1"/>
          </p:cNvSpPr>
          <p:nvPr>
            <p:ph type="title"/>
          </p:nvPr>
        </p:nvSpPr>
        <p:spPr/>
        <p:txBody>
          <a:bodyPr/>
          <a:lstStyle/>
          <a:p>
            <a:r>
              <a:rPr lang="en-US"/>
              <a:t>Click to edit Master title style</a:t>
            </a:r>
            <a:endParaRPr lang="ka-GE"/>
          </a:p>
        </p:txBody>
      </p:sp>
      <p:sp>
        <p:nvSpPr>
          <p:cNvPr id="3" name="Content Placeholder 2">
            <a:extLst>
              <a:ext uri="{FF2B5EF4-FFF2-40B4-BE49-F238E27FC236}">
                <a16:creationId xmlns:a16="http://schemas.microsoft.com/office/drawing/2014/main" id="{142B404E-F2D1-4BC4-A956-98C5091BF9C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Content Placeholder 3">
            <a:extLst>
              <a:ext uri="{FF2B5EF4-FFF2-40B4-BE49-F238E27FC236}">
                <a16:creationId xmlns:a16="http://schemas.microsoft.com/office/drawing/2014/main" id="{B6E04480-B8F5-476C-B9C6-D6FB620910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5" name="Date Placeholder 4">
            <a:extLst>
              <a:ext uri="{FF2B5EF4-FFF2-40B4-BE49-F238E27FC236}">
                <a16:creationId xmlns:a16="http://schemas.microsoft.com/office/drawing/2014/main" id="{2863C065-32EA-4A30-8592-FC2C461C2116}"/>
              </a:ext>
            </a:extLst>
          </p:cNvPr>
          <p:cNvSpPr>
            <a:spLocks noGrp="1"/>
          </p:cNvSpPr>
          <p:nvPr>
            <p:ph type="dt" sz="half" idx="10"/>
          </p:nvPr>
        </p:nvSpPr>
        <p:spPr/>
        <p:txBody>
          <a:bodyPr/>
          <a:lstStyle/>
          <a:p>
            <a:fld id="{33C40A9D-C64E-428F-BFF9-63A519A3A084}" type="datetimeFigureOut">
              <a:rPr lang="ka-GE" smtClean="0"/>
              <a:t>09.04.2025</a:t>
            </a:fld>
            <a:endParaRPr lang="ka-GE"/>
          </a:p>
        </p:txBody>
      </p:sp>
      <p:sp>
        <p:nvSpPr>
          <p:cNvPr id="6" name="Footer Placeholder 5">
            <a:extLst>
              <a:ext uri="{FF2B5EF4-FFF2-40B4-BE49-F238E27FC236}">
                <a16:creationId xmlns:a16="http://schemas.microsoft.com/office/drawing/2014/main" id="{535D8683-B64F-4CED-BED9-7D4CB86B7F5A}"/>
              </a:ext>
            </a:extLst>
          </p:cNvPr>
          <p:cNvSpPr>
            <a:spLocks noGrp="1"/>
          </p:cNvSpPr>
          <p:nvPr>
            <p:ph type="ftr" sz="quarter" idx="11"/>
          </p:nvPr>
        </p:nvSpPr>
        <p:spPr/>
        <p:txBody>
          <a:bodyPr/>
          <a:lstStyle/>
          <a:p>
            <a:endParaRPr lang="ka-GE"/>
          </a:p>
        </p:txBody>
      </p:sp>
      <p:sp>
        <p:nvSpPr>
          <p:cNvPr id="7" name="Slide Number Placeholder 6">
            <a:extLst>
              <a:ext uri="{FF2B5EF4-FFF2-40B4-BE49-F238E27FC236}">
                <a16:creationId xmlns:a16="http://schemas.microsoft.com/office/drawing/2014/main" id="{9EBCE8D7-C05D-4488-9AED-7191C4D6A259}"/>
              </a:ext>
            </a:extLst>
          </p:cNvPr>
          <p:cNvSpPr>
            <a:spLocks noGrp="1"/>
          </p:cNvSpPr>
          <p:nvPr>
            <p:ph type="sldNum" sz="quarter" idx="12"/>
          </p:nvPr>
        </p:nvSpPr>
        <p:spPr/>
        <p:txBody>
          <a:bodyPr/>
          <a:lstStyle/>
          <a:p>
            <a:fld id="{1CFC7110-AE1C-440D-8361-D9FF9754A582}" type="slidenum">
              <a:rPr lang="ka-GE" smtClean="0"/>
              <a:t>‹#›</a:t>
            </a:fld>
            <a:endParaRPr lang="ka-GE"/>
          </a:p>
        </p:txBody>
      </p:sp>
    </p:spTree>
    <p:extLst>
      <p:ext uri="{BB962C8B-B14F-4D97-AF65-F5344CB8AC3E}">
        <p14:creationId xmlns:p14="http://schemas.microsoft.com/office/powerpoint/2010/main" val="1723633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75C75-7095-4483-86F3-6AB85CBE744F}"/>
              </a:ext>
            </a:extLst>
          </p:cNvPr>
          <p:cNvSpPr>
            <a:spLocks noGrp="1"/>
          </p:cNvSpPr>
          <p:nvPr>
            <p:ph type="title"/>
          </p:nvPr>
        </p:nvSpPr>
        <p:spPr>
          <a:xfrm>
            <a:off x="839788" y="365125"/>
            <a:ext cx="10515600" cy="1325563"/>
          </a:xfrm>
        </p:spPr>
        <p:txBody>
          <a:bodyPr/>
          <a:lstStyle/>
          <a:p>
            <a:r>
              <a:rPr lang="en-US"/>
              <a:t>Click to edit Master title style</a:t>
            </a:r>
            <a:endParaRPr lang="ka-GE"/>
          </a:p>
        </p:txBody>
      </p:sp>
      <p:sp>
        <p:nvSpPr>
          <p:cNvPr id="3" name="Text Placeholder 2">
            <a:extLst>
              <a:ext uri="{FF2B5EF4-FFF2-40B4-BE49-F238E27FC236}">
                <a16:creationId xmlns:a16="http://schemas.microsoft.com/office/drawing/2014/main" id="{9319F7A5-E39F-431B-AFC6-A35BD7AAEF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3B27FF2-8EC2-4520-86BF-D9F84079B04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5" name="Text Placeholder 4">
            <a:extLst>
              <a:ext uri="{FF2B5EF4-FFF2-40B4-BE49-F238E27FC236}">
                <a16:creationId xmlns:a16="http://schemas.microsoft.com/office/drawing/2014/main" id="{FAA2AD5C-CEE3-4CC6-A243-8CE23DEB64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4B9016-7717-4F9E-B9B6-57650CE5AB3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7" name="Date Placeholder 6">
            <a:extLst>
              <a:ext uri="{FF2B5EF4-FFF2-40B4-BE49-F238E27FC236}">
                <a16:creationId xmlns:a16="http://schemas.microsoft.com/office/drawing/2014/main" id="{71D901D8-C2C7-4628-AEB1-F8956AAB01C8}"/>
              </a:ext>
            </a:extLst>
          </p:cNvPr>
          <p:cNvSpPr>
            <a:spLocks noGrp="1"/>
          </p:cNvSpPr>
          <p:nvPr>
            <p:ph type="dt" sz="half" idx="10"/>
          </p:nvPr>
        </p:nvSpPr>
        <p:spPr/>
        <p:txBody>
          <a:bodyPr/>
          <a:lstStyle/>
          <a:p>
            <a:fld id="{33C40A9D-C64E-428F-BFF9-63A519A3A084}" type="datetimeFigureOut">
              <a:rPr lang="ka-GE" smtClean="0"/>
              <a:t>09.04.2025</a:t>
            </a:fld>
            <a:endParaRPr lang="ka-GE"/>
          </a:p>
        </p:txBody>
      </p:sp>
      <p:sp>
        <p:nvSpPr>
          <p:cNvPr id="8" name="Footer Placeholder 7">
            <a:extLst>
              <a:ext uri="{FF2B5EF4-FFF2-40B4-BE49-F238E27FC236}">
                <a16:creationId xmlns:a16="http://schemas.microsoft.com/office/drawing/2014/main" id="{8EE3791A-6540-43B8-9F4A-8A9150ABFEE4}"/>
              </a:ext>
            </a:extLst>
          </p:cNvPr>
          <p:cNvSpPr>
            <a:spLocks noGrp="1"/>
          </p:cNvSpPr>
          <p:nvPr>
            <p:ph type="ftr" sz="quarter" idx="11"/>
          </p:nvPr>
        </p:nvSpPr>
        <p:spPr/>
        <p:txBody>
          <a:bodyPr/>
          <a:lstStyle/>
          <a:p>
            <a:endParaRPr lang="ka-GE"/>
          </a:p>
        </p:txBody>
      </p:sp>
      <p:sp>
        <p:nvSpPr>
          <p:cNvPr id="9" name="Slide Number Placeholder 8">
            <a:extLst>
              <a:ext uri="{FF2B5EF4-FFF2-40B4-BE49-F238E27FC236}">
                <a16:creationId xmlns:a16="http://schemas.microsoft.com/office/drawing/2014/main" id="{475800D4-9F8A-4AB0-8695-3B6D0B4C1F75}"/>
              </a:ext>
            </a:extLst>
          </p:cNvPr>
          <p:cNvSpPr>
            <a:spLocks noGrp="1"/>
          </p:cNvSpPr>
          <p:nvPr>
            <p:ph type="sldNum" sz="quarter" idx="12"/>
          </p:nvPr>
        </p:nvSpPr>
        <p:spPr/>
        <p:txBody>
          <a:bodyPr/>
          <a:lstStyle/>
          <a:p>
            <a:fld id="{1CFC7110-AE1C-440D-8361-D9FF9754A582}" type="slidenum">
              <a:rPr lang="ka-GE" smtClean="0"/>
              <a:t>‹#›</a:t>
            </a:fld>
            <a:endParaRPr lang="ka-GE"/>
          </a:p>
        </p:txBody>
      </p:sp>
    </p:spTree>
    <p:extLst>
      <p:ext uri="{BB962C8B-B14F-4D97-AF65-F5344CB8AC3E}">
        <p14:creationId xmlns:p14="http://schemas.microsoft.com/office/powerpoint/2010/main" val="21087690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58D29-D930-4820-9C06-B7FDC8A6BA94}"/>
              </a:ext>
            </a:extLst>
          </p:cNvPr>
          <p:cNvSpPr>
            <a:spLocks noGrp="1"/>
          </p:cNvSpPr>
          <p:nvPr>
            <p:ph type="title"/>
          </p:nvPr>
        </p:nvSpPr>
        <p:spPr/>
        <p:txBody>
          <a:bodyPr/>
          <a:lstStyle/>
          <a:p>
            <a:r>
              <a:rPr lang="en-US"/>
              <a:t>Click to edit Master title style</a:t>
            </a:r>
            <a:endParaRPr lang="ka-GE"/>
          </a:p>
        </p:txBody>
      </p:sp>
      <p:sp>
        <p:nvSpPr>
          <p:cNvPr id="3" name="Date Placeholder 2">
            <a:extLst>
              <a:ext uri="{FF2B5EF4-FFF2-40B4-BE49-F238E27FC236}">
                <a16:creationId xmlns:a16="http://schemas.microsoft.com/office/drawing/2014/main" id="{9B3DEA5C-413B-420E-85E3-05704224B292}"/>
              </a:ext>
            </a:extLst>
          </p:cNvPr>
          <p:cNvSpPr>
            <a:spLocks noGrp="1"/>
          </p:cNvSpPr>
          <p:nvPr>
            <p:ph type="dt" sz="half" idx="10"/>
          </p:nvPr>
        </p:nvSpPr>
        <p:spPr/>
        <p:txBody>
          <a:bodyPr/>
          <a:lstStyle/>
          <a:p>
            <a:fld id="{33C40A9D-C64E-428F-BFF9-63A519A3A084}" type="datetimeFigureOut">
              <a:rPr lang="ka-GE" smtClean="0"/>
              <a:t>09.04.2025</a:t>
            </a:fld>
            <a:endParaRPr lang="ka-GE"/>
          </a:p>
        </p:txBody>
      </p:sp>
      <p:sp>
        <p:nvSpPr>
          <p:cNvPr id="4" name="Footer Placeholder 3">
            <a:extLst>
              <a:ext uri="{FF2B5EF4-FFF2-40B4-BE49-F238E27FC236}">
                <a16:creationId xmlns:a16="http://schemas.microsoft.com/office/drawing/2014/main" id="{E8C3DDEE-9376-4768-9F55-E5FC886BB64A}"/>
              </a:ext>
            </a:extLst>
          </p:cNvPr>
          <p:cNvSpPr>
            <a:spLocks noGrp="1"/>
          </p:cNvSpPr>
          <p:nvPr>
            <p:ph type="ftr" sz="quarter" idx="11"/>
          </p:nvPr>
        </p:nvSpPr>
        <p:spPr/>
        <p:txBody>
          <a:bodyPr/>
          <a:lstStyle/>
          <a:p>
            <a:endParaRPr lang="ka-GE"/>
          </a:p>
        </p:txBody>
      </p:sp>
      <p:sp>
        <p:nvSpPr>
          <p:cNvPr id="5" name="Slide Number Placeholder 4">
            <a:extLst>
              <a:ext uri="{FF2B5EF4-FFF2-40B4-BE49-F238E27FC236}">
                <a16:creationId xmlns:a16="http://schemas.microsoft.com/office/drawing/2014/main" id="{94DAAAD8-472C-4F7E-B64E-542F8011169B}"/>
              </a:ext>
            </a:extLst>
          </p:cNvPr>
          <p:cNvSpPr>
            <a:spLocks noGrp="1"/>
          </p:cNvSpPr>
          <p:nvPr>
            <p:ph type="sldNum" sz="quarter" idx="12"/>
          </p:nvPr>
        </p:nvSpPr>
        <p:spPr/>
        <p:txBody>
          <a:bodyPr/>
          <a:lstStyle/>
          <a:p>
            <a:fld id="{1CFC7110-AE1C-440D-8361-D9FF9754A582}" type="slidenum">
              <a:rPr lang="ka-GE" smtClean="0"/>
              <a:t>‹#›</a:t>
            </a:fld>
            <a:endParaRPr lang="ka-GE"/>
          </a:p>
        </p:txBody>
      </p:sp>
    </p:spTree>
    <p:extLst>
      <p:ext uri="{BB962C8B-B14F-4D97-AF65-F5344CB8AC3E}">
        <p14:creationId xmlns:p14="http://schemas.microsoft.com/office/powerpoint/2010/main" val="2191287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42531B-E193-4590-B78C-A5277E036DCF}"/>
              </a:ext>
            </a:extLst>
          </p:cNvPr>
          <p:cNvSpPr>
            <a:spLocks noGrp="1"/>
          </p:cNvSpPr>
          <p:nvPr>
            <p:ph type="dt" sz="half" idx="10"/>
          </p:nvPr>
        </p:nvSpPr>
        <p:spPr/>
        <p:txBody>
          <a:bodyPr/>
          <a:lstStyle/>
          <a:p>
            <a:fld id="{33C40A9D-C64E-428F-BFF9-63A519A3A084}" type="datetimeFigureOut">
              <a:rPr lang="ka-GE" smtClean="0"/>
              <a:t>09.04.2025</a:t>
            </a:fld>
            <a:endParaRPr lang="ka-GE"/>
          </a:p>
        </p:txBody>
      </p:sp>
      <p:sp>
        <p:nvSpPr>
          <p:cNvPr id="3" name="Footer Placeholder 2">
            <a:extLst>
              <a:ext uri="{FF2B5EF4-FFF2-40B4-BE49-F238E27FC236}">
                <a16:creationId xmlns:a16="http://schemas.microsoft.com/office/drawing/2014/main" id="{5D69CC00-A8C1-47E8-858B-141D152A2865}"/>
              </a:ext>
            </a:extLst>
          </p:cNvPr>
          <p:cNvSpPr>
            <a:spLocks noGrp="1"/>
          </p:cNvSpPr>
          <p:nvPr>
            <p:ph type="ftr" sz="quarter" idx="11"/>
          </p:nvPr>
        </p:nvSpPr>
        <p:spPr/>
        <p:txBody>
          <a:bodyPr/>
          <a:lstStyle/>
          <a:p>
            <a:endParaRPr lang="ka-GE"/>
          </a:p>
        </p:txBody>
      </p:sp>
      <p:sp>
        <p:nvSpPr>
          <p:cNvPr id="4" name="Slide Number Placeholder 3">
            <a:extLst>
              <a:ext uri="{FF2B5EF4-FFF2-40B4-BE49-F238E27FC236}">
                <a16:creationId xmlns:a16="http://schemas.microsoft.com/office/drawing/2014/main" id="{21BB7F2B-DE41-45A5-B13A-7817E07A1A4D}"/>
              </a:ext>
            </a:extLst>
          </p:cNvPr>
          <p:cNvSpPr>
            <a:spLocks noGrp="1"/>
          </p:cNvSpPr>
          <p:nvPr>
            <p:ph type="sldNum" sz="quarter" idx="12"/>
          </p:nvPr>
        </p:nvSpPr>
        <p:spPr/>
        <p:txBody>
          <a:bodyPr/>
          <a:lstStyle/>
          <a:p>
            <a:fld id="{1CFC7110-AE1C-440D-8361-D9FF9754A582}" type="slidenum">
              <a:rPr lang="ka-GE" smtClean="0"/>
              <a:t>‹#›</a:t>
            </a:fld>
            <a:endParaRPr lang="ka-GE"/>
          </a:p>
        </p:txBody>
      </p:sp>
    </p:spTree>
    <p:extLst>
      <p:ext uri="{BB962C8B-B14F-4D97-AF65-F5344CB8AC3E}">
        <p14:creationId xmlns:p14="http://schemas.microsoft.com/office/powerpoint/2010/main" val="38161571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0ACBF-1152-4215-A0B0-22A6E9D672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ka-GE"/>
          </a:p>
        </p:txBody>
      </p:sp>
      <p:sp>
        <p:nvSpPr>
          <p:cNvPr id="3" name="Content Placeholder 2">
            <a:extLst>
              <a:ext uri="{FF2B5EF4-FFF2-40B4-BE49-F238E27FC236}">
                <a16:creationId xmlns:a16="http://schemas.microsoft.com/office/drawing/2014/main" id="{E9323E88-DE75-42C6-A6C3-29642ADA4F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Text Placeholder 3">
            <a:extLst>
              <a:ext uri="{FF2B5EF4-FFF2-40B4-BE49-F238E27FC236}">
                <a16:creationId xmlns:a16="http://schemas.microsoft.com/office/drawing/2014/main" id="{02EDF02D-27AD-476F-AF39-9E52B72A6D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120E30-A297-46C8-8AF1-0FEB2F8F834E}"/>
              </a:ext>
            </a:extLst>
          </p:cNvPr>
          <p:cNvSpPr>
            <a:spLocks noGrp="1"/>
          </p:cNvSpPr>
          <p:nvPr>
            <p:ph type="dt" sz="half" idx="10"/>
          </p:nvPr>
        </p:nvSpPr>
        <p:spPr/>
        <p:txBody>
          <a:bodyPr/>
          <a:lstStyle/>
          <a:p>
            <a:fld id="{33C40A9D-C64E-428F-BFF9-63A519A3A084}" type="datetimeFigureOut">
              <a:rPr lang="ka-GE" smtClean="0"/>
              <a:t>09.04.2025</a:t>
            </a:fld>
            <a:endParaRPr lang="ka-GE"/>
          </a:p>
        </p:txBody>
      </p:sp>
      <p:sp>
        <p:nvSpPr>
          <p:cNvPr id="6" name="Footer Placeholder 5">
            <a:extLst>
              <a:ext uri="{FF2B5EF4-FFF2-40B4-BE49-F238E27FC236}">
                <a16:creationId xmlns:a16="http://schemas.microsoft.com/office/drawing/2014/main" id="{53D38B4A-59E7-4F50-929B-BA1A770DFB39}"/>
              </a:ext>
            </a:extLst>
          </p:cNvPr>
          <p:cNvSpPr>
            <a:spLocks noGrp="1"/>
          </p:cNvSpPr>
          <p:nvPr>
            <p:ph type="ftr" sz="quarter" idx="11"/>
          </p:nvPr>
        </p:nvSpPr>
        <p:spPr/>
        <p:txBody>
          <a:bodyPr/>
          <a:lstStyle/>
          <a:p>
            <a:endParaRPr lang="ka-GE"/>
          </a:p>
        </p:txBody>
      </p:sp>
      <p:sp>
        <p:nvSpPr>
          <p:cNvPr id="7" name="Slide Number Placeholder 6">
            <a:extLst>
              <a:ext uri="{FF2B5EF4-FFF2-40B4-BE49-F238E27FC236}">
                <a16:creationId xmlns:a16="http://schemas.microsoft.com/office/drawing/2014/main" id="{08B312DD-F1B7-41D2-8C36-BEA4268D063D}"/>
              </a:ext>
            </a:extLst>
          </p:cNvPr>
          <p:cNvSpPr>
            <a:spLocks noGrp="1"/>
          </p:cNvSpPr>
          <p:nvPr>
            <p:ph type="sldNum" sz="quarter" idx="12"/>
          </p:nvPr>
        </p:nvSpPr>
        <p:spPr/>
        <p:txBody>
          <a:bodyPr/>
          <a:lstStyle/>
          <a:p>
            <a:fld id="{1CFC7110-AE1C-440D-8361-D9FF9754A582}" type="slidenum">
              <a:rPr lang="ka-GE" smtClean="0"/>
              <a:t>‹#›</a:t>
            </a:fld>
            <a:endParaRPr lang="ka-GE"/>
          </a:p>
        </p:txBody>
      </p:sp>
    </p:spTree>
    <p:extLst>
      <p:ext uri="{BB962C8B-B14F-4D97-AF65-F5344CB8AC3E}">
        <p14:creationId xmlns:p14="http://schemas.microsoft.com/office/powerpoint/2010/main" val="21831496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9FBBD-E680-45BB-B39D-8D77CFE0AD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ka-GE"/>
          </a:p>
        </p:txBody>
      </p:sp>
      <p:sp>
        <p:nvSpPr>
          <p:cNvPr id="3" name="Picture Placeholder 2">
            <a:extLst>
              <a:ext uri="{FF2B5EF4-FFF2-40B4-BE49-F238E27FC236}">
                <a16:creationId xmlns:a16="http://schemas.microsoft.com/office/drawing/2014/main" id="{2CA5A7A7-3C51-42EE-9EAB-F66DE14260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a-GE"/>
          </a:p>
        </p:txBody>
      </p:sp>
      <p:sp>
        <p:nvSpPr>
          <p:cNvPr id="4" name="Text Placeholder 3">
            <a:extLst>
              <a:ext uri="{FF2B5EF4-FFF2-40B4-BE49-F238E27FC236}">
                <a16:creationId xmlns:a16="http://schemas.microsoft.com/office/drawing/2014/main" id="{6144501F-0975-4079-9FF2-C6D0DD8279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C51FC2-7AC2-46C6-887B-8C12AE0C5938}"/>
              </a:ext>
            </a:extLst>
          </p:cNvPr>
          <p:cNvSpPr>
            <a:spLocks noGrp="1"/>
          </p:cNvSpPr>
          <p:nvPr>
            <p:ph type="dt" sz="half" idx="10"/>
          </p:nvPr>
        </p:nvSpPr>
        <p:spPr/>
        <p:txBody>
          <a:bodyPr/>
          <a:lstStyle/>
          <a:p>
            <a:fld id="{33C40A9D-C64E-428F-BFF9-63A519A3A084}" type="datetimeFigureOut">
              <a:rPr lang="ka-GE" smtClean="0"/>
              <a:t>09.04.2025</a:t>
            </a:fld>
            <a:endParaRPr lang="ka-GE"/>
          </a:p>
        </p:txBody>
      </p:sp>
      <p:sp>
        <p:nvSpPr>
          <p:cNvPr id="6" name="Footer Placeholder 5">
            <a:extLst>
              <a:ext uri="{FF2B5EF4-FFF2-40B4-BE49-F238E27FC236}">
                <a16:creationId xmlns:a16="http://schemas.microsoft.com/office/drawing/2014/main" id="{0AC51D34-F98C-42CF-ABB3-9A46F8FBE979}"/>
              </a:ext>
            </a:extLst>
          </p:cNvPr>
          <p:cNvSpPr>
            <a:spLocks noGrp="1"/>
          </p:cNvSpPr>
          <p:nvPr>
            <p:ph type="ftr" sz="quarter" idx="11"/>
          </p:nvPr>
        </p:nvSpPr>
        <p:spPr/>
        <p:txBody>
          <a:bodyPr/>
          <a:lstStyle/>
          <a:p>
            <a:endParaRPr lang="ka-GE"/>
          </a:p>
        </p:txBody>
      </p:sp>
      <p:sp>
        <p:nvSpPr>
          <p:cNvPr id="7" name="Slide Number Placeholder 6">
            <a:extLst>
              <a:ext uri="{FF2B5EF4-FFF2-40B4-BE49-F238E27FC236}">
                <a16:creationId xmlns:a16="http://schemas.microsoft.com/office/drawing/2014/main" id="{DE49A12E-B139-4E46-AFEA-DE29B4D8A89F}"/>
              </a:ext>
            </a:extLst>
          </p:cNvPr>
          <p:cNvSpPr>
            <a:spLocks noGrp="1"/>
          </p:cNvSpPr>
          <p:nvPr>
            <p:ph type="sldNum" sz="quarter" idx="12"/>
          </p:nvPr>
        </p:nvSpPr>
        <p:spPr/>
        <p:txBody>
          <a:bodyPr/>
          <a:lstStyle/>
          <a:p>
            <a:fld id="{1CFC7110-AE1C-440D-8361-D9FF9754A582}" type="slidenum">
              <a:rPr lang="ka-GE" smtClean="0"/>
              <a:t>‹#›</a:t>
            </a:fld>
            <a:endParaRPr lang="ka-GE"/>
          </a:p>
        </p:txBody>
      </p:sp>
    </p:spTree>
    <p:extLst>
      <p:ext uri="{BB962C8B-B14F-4D97-AF65-F5344CB8AC3E}">
        <p14:creationId xmlns:p14="http://schemas.microsoft.com/office/powerpoint/2010/main" val="3853447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2CAE5C-F825-4019-B122-688A232664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ka-GE"/>
          </a:p>
        </p:txBody>
      </p:sp>
      <p:sp>
        <p:nvSpPr>
          <p:cNvPr id="3" name="Text Placeholder 2">
            <a:extLst>
              <a:ext uri="{FF2B5EF4-FFF2-40B4-BE49-F238E27FC236}">
                <a16:creationId xmlns:a16="http://schemas.microsoft.com/office/drawing/2014/main" id="{444CD874-75D4-4AD7-8429-39D25EC725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Date Placeholder 3">
            <a:extLst>
              <a:ext uri="{FF2B5EF4-FFF2-40B4-BE49-F238E27FC236}">
                <a16:creationId xmlns:a16="http://schemas.microsoft.com/office/drawing/2014/main" id="{8663E2C0-FE52-40A7-8DC0-8E9E2D70E1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C40A9D-C64E-428F-BFF9-63A519A3A084}" type="datetimeFigureOut">
              <a:rPr lang="ka-GE" smtClean="0"/>
              <a:t>09.04.2025</a:t>
            </a:fld>
            <a:endParaRPr lang="ka-GE"/>
          </a:p>
        </p:txBody>
      </p:sp>
      <p:sp>
        <p:nvSpPr>
          <p:cNvPr id="5" name="Footer Placeholder 4">
            <a:extLst>
              <a:ext uri="{FF2B5EF4-FFF2-40B4-BE49-F238E27FC236}">
                <a16:creationId xmlns:a16="http://schemas.microsoft.com/office/drawing/2014/main" id="{511581D4-72FB-47D3-A3E4-4C70D1AA5C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a-GE"/>
          </a:p>
        </p:txBody>
      </p:sp>
      <p:sp>
        <p:nvSpPr>
          <p:cNvPr id="6" name="Slide Number Placeholder 5">
            <a:extLst>
              <a:ext uri="{FF2B5EF4-FFF2-40B4-BE49-F238E27FC236}">
                <a16:creationId xmlns:a16="http://schemas.microsoft.com/office/drawing/2014/main" id="{C3A72658-5ECC-4294-8094-28C58CEACD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FC7110-AE1C-440D-8361-D9FF9754A582}" type="slidenum">
              <a:rPr lang="ka-GE" smtClean="0"/>
              <a:t>‹#›</a:t>
            </a:fld>
            <a:endParaRPr lang="ka-GE"/>
          </a:p>
        </p:txBody>
      </p:sp>
    </p:spTree>
    <p:extLst>
      <p:ext uri="{BB962C8B-B14F-4D97-AF65-F5344CB8AC3E}">
        <p14:creationId xmlns:p14="http://schemas.microsoft.com/office/powerpoint/2010/main" val="131805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a-G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tmp"/><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tmp"/></Relationships>
</file>

<file path=ppt/slides/_rels/slide22.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tmp"/><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tmp"/><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tmp"/><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tmp"/><Relationship Id="rId2" Type="http://schemas.openxmlformats.org/officeDocument/2006/relationships/image" Target="../media/image22.tmp"/><Relationship Id="rId1" Type="http://schemas.openxmlformats.org/officeDocument/2006/relationships/slideLayout" Target="../slideLayouts/slideLayout2.xml"/><Relationship Id="rId4" Type="http://schemas.openxmlformats.org/officeDocument/2006/relationships/image" Target="../media/image24.tmp"/></Relationships>
</file>

<file path=ppt/slides/_rels/slide32.xml.rels><?xml version="1.0" encoding="UTF-8" standalone="yes"?>
<Relationships xmlns="http://schemas.openxmlformats.org/package/2006/relationships"><Relationship Id="rId2" Type="http://schemas.openxmlformats.org/officeDocument/2006/relationships/image" Target="../media/image25.tmp"/><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tmp"/><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8.tmp"/><Relationship Id="rId2" Type="http://schemas.openxmlformats.org/officeDocument/2006/relationships/image" Target="../media/image27.tmp"/><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6A17D-4509-4C21-AEFC-32BACB29C4F3}"/>
              </a:ext>
            </a:extLst>
          </p:cNvPr>
          <p:cNvSpPr>
            <a:spLocks noGrp="1"/>
          </p:cNvSpPr>
          <p:nvPr>
            <p:ph type="title"/>
          </p:nvPr>
        </p:nvSpPr>
        <p:spPr/>
        <p:txBody>
          <a:bodyPr>
            <a:normAutofit/>
          </a:bodyPr>
          <a:lstStyle/>
          <a:p>
            <a:r>
              <a:rPr lang="ka-GE" sz="2800" dirty="0">
                <a:solidFill>
                  <a:srgbClr val="C00000"/>
                </a:solidFill>
              </a:rPr>
              <a:t>ლექციის თემა</a:t>
            </a:r>
            <a:r>
              <a:rPr lang="en-US" sz="2800" dirty="0">
                <a:solidFill>
                  <a:srgbClr val="C00000"/>
                </a:solidFill>
              </a:rPr>
              <a:t>:</a:t>
            </a:r>
            <a:endParaRPr lang="ka-GE" sz="2800" dirty="0">
              <a:solidFill>
                <a:srgbClr val="C00000"/>
              </a:solidFill>
            </a:endParaRPr>
          </a:p>
        </p:txBody>
      </p:sp>
      <p:sp>
        <p:nvSpPr>
          <p:cNvPr id="3" name="Content Placeholder 2">
            <a:extLst>
              <a:ext uri="{FF2B5EF4-FFF2-40B4-BE49-F238E27FC236}">
                <a16:creationId xmlns:a16="http://schemas.microsoft.com/office/drawing/2014/main" id="{547D6514-34A8-4B8F-8994-12A439C6DFC5}"/>
              </a:ext>
            </a:extLst>
          </p:cNvPr>
          <p:cNvSpPr>
            <a:spLocks noGrp="1"/>
          </p:cNvSpPr>
          <p:nvPr>
            <p:ph idx="1"/>
          </p:nvPr>
        </p:nvSpPr>
        <p:spPr/>
        <p:txBody>
          <a:bodyPr/>
          <a:lstStyle/>
          <a:p>
            <a:pPr marL="0" indent="0">
              <a:buNone/>
            </a:pPr>
            <a:r>
              <a:rPr lang="ka-GE" dirty="0"/>
              <a:t>მარშუტიზაცია</a:t>
            </a:r>
          </a:p>
        </p:txBody>
      </p:sp>
    </p:spTree>
    <p:extLst>
      <p:ext uri="{BB962C8B-B14F-4D97-AF65-F5344CB8AC3E}">
        <p14:creationId xmlns:p14="http://schemas.microsoft.com/office/powerpoint/2010/main" val="2534712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44704" y="192306"/>
            <a:ext cx="8650941" cy="707886"/>
          </a:xfrm>
          <a:prstGeom prst="rect">
            <a:avLst/>
          </a:prstGeom>
        </p:spPr>
        <p:txBody>
          <a:bodyPr wrap="square">
            <a:spAutoFit/>
          </a:bodyPr>
          <a:lstStyle/>
          <a:p>
            <a:pPr algn="ctr"/>
            <a:r>
              <a:rPr lang="en-US" altLang="ja-JP" sz="2000" b="1" dirty="0">
                <a:solidFill>
                  <a:srgbClr val="C00000"/>
                </a:solidFill>
              </a:rPr>
              <a:t>Distance vector</a:t>
            </a:r>
            <a:r>
              <a:rPr lang="ka-GE" altLang="ja-JP" sz="2000" b="1" dirty="0">
                <a:solidFill>
                  <a:srgbClr val="C00000"/>
                </a:solidFill>
              </a:rPr>
              <a:t> და </a:t>
            </a:r>
            <a:r>
              <a:rPr lang="en-US" altLang="ja-JP" sz="2000" b="1" dirty="0">
                <a:solidFill>
                  <a:srgbClr val="C00000"/>
                </a:solidFill>
              </a:rPr>
              <a:t>link-State</a:t>
            </a:r>
            <a:r>
              <a:rPr lang="ka-GE" altLang="ja-JP" sz="2000" b="1" dirty="0">
                <a:solidFill>
                  <a:srgbClr val="C00000"/>
                </a:solidFill>
              </a:rPr>
              <a:t> </a:t>
            </a:r>
            <a:r>
              <a:rPr lang="ka-GE" altLang="ja-JP" sz="2000" b="1" dirty="0"/>
              <a:t>როუტინგ </a:t>
            </a:r>
          </a:p>
          <a:p>
            <a:pPr algn="ctr"/>
            <a:r>
              <a:rPr lang="ka-GE" sz="2000" b="1" dirty="0"/>
              <a:t>პროტოკოლები</a:t>
            </a:r>
            <a:endParaRPr lang="en-US" sz="2000" b="1" dirty="0"/>
          </a:p>
        </p:txBody>
      </p:sp>
      <p:sp>
        <p:nvSpPr>
          <p:cNvPr id="5" name="Rectangle 4"/>
          <p:cNvSpPr/>
          <p:nvPr/>
        </p:nvSpPr>
        <p:spPr>
          <a:xfrm>
            <a:off x="77554" y="1416058"/>
            <a:ext cx="12053300" cy="6285119"/>
          </a:xfrm>
          <a:prstGeom prst="rect">
            <a:avLst/>
          </a:prstGeom>
        </p:spPr>
        <p:txBody>
          <a:bodyPr wrap="none">
            <a:spAutoFit/>
          </a:bodyPr>
          <a:lstStyle/>
          <a:p>
            <a:pPr marL="285750" indent="-285750">
              <a:lnSpc>
                <a:spcPct val="150000"/>
              </a:lnSpc>
              <a:buFont typeface="Arial" panose="020B0604020202020204" pitchFamily="34" charset="0"/>
              <a:buChar char="•"/>
            </a:pPr>
            <a:r>
              <a:rPr lang="en-US" altLang="ja-JP" b="1" dirty="0">
                <a:solidFill>
                  <a:srgbClr val="C00000"/>
                </a:solidFill>
              </a:rPr>
              <a:t>Distance vector </a:t>
            </a:r>
            <a:r>
              <a:rPr lang="ka-GE" altLang="ja-JP" dirty="0"/>
              <a:t>როუტინგ პროტოკოლები </a:t>
            </a:r>
            <a:r>
              <a:rPr lang="ka-GE" altLang="ja-JP" b="1" dirty="0"/>
              <a:t>საუკეთესო გზას ითვლიან შემდეგნაირად</a:t>
            </a:r>
          </a:p>
          <a:p>
            <a:pPr>
              <a:lnSpc>
                <a:spcPct val="150000"/>
              </a:lnSpc>
            </a:pPr>
            <a:r>
              <a:rPr lang="ka-GE" altLang="ja-JP" dirty="0">
                <a:solidFill>
                  <a:srgbClr val="C00000"/>
                </a:solidFill>
              </a:rPr>
              <a:t>ის ითვლის საუკეთესო გზას დანიშნულების ქსელამდე იმის მიხედვით თუ რამდენი მოწყობილობა უნდა </a:t>
            </a:r>
          </a:p>
          <a:p>
            <a:pPr>
              <a:lnSpc>
                <a:spcPct val="150000"/>
              </a:lnSpc>
            </a:pPr>
            <a:r>
              <a:rPr lang="ka-GE" altLang="ja-JP" dirty="0">
                <a:solidFill>
                  <a:srgbClr val="C00000"/>
                </a:solidFill>
              </a:rPr>
              <a:t>გაიაროს დანიშნულების წერტილამდე (შესაბამისად ის გზა ითვლება საუკეთესოდ დანიშნულების წერტილამდე</a:t>
            </a:r>
          </a:p>
          <a:p>
            <a:pPr>
              <a:lnSpc>
                <a:spcPct val="150000"/>
              </a:lnSpc>
            </a:pPr>
            <a:r>
              <a:rPr lang="ka-GE" altLang="ja-JP" dirty="0">
                <a:solidFill>
                  <a:srgbClr val="C00000"/>
                </a:solidFill>
              </a:rPr>
              <a:t>სადაც მას უწევს ნაკლები მოწყობილობის გავლა</a:t>
            </a:r>
            <a:r>
              <a:rPr lang="ka-GE" altLang="ja-JP" dirty="0"/>
              <a:t>).</a:t>
            </a:r>
          </a:p>
          <a:p>
            <a:pPr>
              <a:lnSpc>
                <a:spcPct val="150000"/>
              </a:lnSpc>
            </a:pPr>
            <a:r>
              <a:rPr lang="ka-GE" altLang="ja-JP" b="1" dirty="0"/>
              <a:t>ამ ტიპის პროტოკოლებს მიეკუთვნება </a:t>
            </a:r>
            <a:r>
              <a:rPr lang="en-US" altLang="ja-JP" b="1" dirty="0">
                <a:solidFill>
                  <a:srgbClr val="C00000"/>
                </a:solidFill>
              </a:rPr>
              <a:t>RIPv1, RIPv2</a:t>
            </a:r>
          </a:p>
          <a:p>
            <a:pPr>
              <a:lnSpc>
                <a:spcPct val="150000"/>
              </a:lnSpc>
            </a:pPr>
            <a:r>
              <a:rPr lang="en-US" altLang="ja-JP" b="1" dirty="0">
                <a:solidFill>
                  <a:srgbClr val="C00000"/>
                </a:solidFill>
              </a:rPr>
              <a:t>Distance vector </a:t>
            </a:r>
            <a:r>
              <a:rPr lang="ka-GE" altLang="ja-JP" b="1" dirty="0">
                <a:solidFill>
                  <a:srgbClr val="C00000"/>
                </a:solidFill>
              </a:rPr>
              <a:t>როუტინგ პროტოკოლები </a:t>
            </a:r>
            <a:r>
              <a:rPr lang="ka-GE" altLang="ja-JP" dirty="0"/>
              <a:t>იყენებენ პერიოდულ განახლებებს იმისთვის რომ მოახდინონ თავის </a:t>
            </a:r>
          </a:p>
          <a:p>
            <a:pPr>
              <a:lnSpc>
                <a:spcPct val="150000"/>
              </a:lnSpc>
            </a:pPr>
            <a:r>
              <a:rPr lang="ka-GE" altLang="ja-JP" dirty="0"/>
              <a:t>ინფორმაციის განახლება და შეიტყონ ინფორმაცია იმის შესახებ მოხდა თუ არა რაიმე ცვლილება ქსელში</a:t>
            </a:r>
          </a:p>
          <a:p>
            <a:pPr marL="285750" indent="-285750">
              <a:lnSpc>
                <a:spcPct val="150000"/>
              </a:lnSpc>
              <a:buFont typeface="Arial" panose="020B0604020202020204" pitchFamily="34" charset="0"/>
              <a:buChar char="•"/>
            </a:pPr>
            <a:r>
              <a:rPr lang="en-US" altLang="ja-JP" b="1" dirty="0">
                <a:solidFill>
                  <a:srgbClr val="C00000"/>
                </a:solidFill>
              </a:rPr>
              <a:t>link-State</a:t>
            </a:r>
            <a:r>
              <a:rPr lang="en-US" altLang="ja-JP" dirty="0">
                <a:solidFill>
                  <a:srgbClr val="C00000"/>
                </a:solidFill>
              </a:rPr>
              <a:t> </a:t>
            </a:r>
            <a:r>
              <a:rPr lang="ka-GE" altLang="ja-JP" dirty="0">
                <a:solidFill>
                  <a:srgbClr val="C00000"/>
                </a:solidFill>
              </a:rPr>
              <a:t>როუტინგ პროტოკოლები კი იქცევიან შემდეგნაირად</a:t>
            </a:r>
          </a:p>
          <a:p>
            <a:pPr>
              <a:lnSpc>
                <a:spcPct val="150000"/>
              </a:lnSpc>
            </a:pPr>
            <a:r>
              <a:rPr lang="ka-GE" altLang="ja-JP" dirty="0">
                <a:solidFill>
                  <a:srgbClr val="C00000"/>
                </a:solidFill>
              </a:rPr>
              <a:t>ისინი ქმნიან მთლიანი ქსელის ტოპოლოგიის რუკას, ამის შემდეგ ისინი ითვლიან საუკეთესო გზას კავშირის </a:t>
            </a:r>
          </a:p>
          <a:p>
            <a:pPr>
              <a:lnSpc>
                <a:spcPct val="150000"/>
              </a:lnSpc>
            </a:pPr>
            <a:r>
              <a:rPr lang="ka-GE" altLang="ja-JP" dirty="0">
                <a:solidFill>
                  <a:srgbClr val="C00000"/>
                </a:solidFill>
              </a:rPr>
              <a:t>გამტარუნარიანობის მიხედვით</a:t>
            </a:r>
            <a:r>
              <a:rPr lang="ka-GE" altLang="ja-JP" dirty="0"/>
              <a:t>, რაც უფრო მაღალია გამტარუნარიანობა მით პრიორიტეტულია ლინკი. </a:t>
            </a:r>
          </a:p>
          <a:p>
            <a:pPr>
              <a:lnSpc>
                <a:spcPct val="150000"/>
              </a:lnSpc>
            </a:pPr>
            <a:r>
              <a:rPr lang="ka-GE" altLang="ja-JP" dirty="0"/>
              <a:t>ამ ტიპის პროტოკოლებს მიეკუთვნება </a:t>
            </a:r>
            <a:r>
              <a:rPr lang="en-US" altLang="ja-JP" dirty="0"/>
              <a:t>OSPF,IS-IS</a:t>
            </a:r>
          </a:p>
          <a:p>
            <a:pPr>
              <a:lnSpc>
                <a:spcPct val="150000"/>
              </a:lnSpc>
            </a:pPr>
            <a:r>
              <a:rPr lang="en-US" altLang="ja-JP" dirty="0"/>
              <a:t>link-State </a:t>
            </a:r>
            <a:r>
              <a:rPr lang="ka-GE" altLang="ja-JP" dirty="0"/>
              <a:t>როუტინგ პროტოკოლები არ იყენებენ პერიოდულ განახლებებს. როუტერები განახლებას უგზავნიან </a:t>
            </a:r>
          </a:p>
          <a:p>
            <a:pPr>
              <a:lnSpc>
                <a:spcPct val="150000"/>
              </a:lnSpc>
            </a:pPr>
            <a:r>
              <a:rPr lang="ka-GE" altLang="ja-JP" dirty="0"/>
              <a:t>ერთმანეთს მხოლოდ მაშინ როდესაც ქსელში ხდება რაიმე ცვლილება</a:t>
            </a:r>
          </a:p>
          <a:p>
            <a:pPr>
              <a:lnSpc>
                <a:spcPct val="150000"/>
              </a:lnSpc>
            </a:pPr>
            <a:endParaRPr lang="ka-GE" altLang="ja-JP" dirty="0"/>
          </a:p>
          <a:p>
            <a:pPr>
              <a:lnSpc>
                <a:spcPct val="150000"/>
              </a:lnSpc>
            </a:pPr>
            <a:r>
              <a:rPr lang="ka-GE" altLang="ja-JP" dirty="0"/>
              <a:t> </a:t>
            </a:r>
            <a:endParaRPr lang="en-US" dirty="0"/>
          </a:p>
        </p:txBody>
      </p:sp>
      <p:sp>
        <p:nvSpPr>
          <p:cNvPr id="6" name="Rectangle 5"/>
          <p:cNvSpPr/>
          <p:nvPr/>
        </p:nvSpPr>
        <p:spPr>
          <a:xfrm>
            <a:off x="383349" y="1046726"/>
            <a:ext cx="11731097" cy="369332"/>
          </a:xfrm>
          <a:prstGeom prst="rect">
            <a:avLst/>
          </a:prstGeom>
        </p:spPr>
        <p:txBody>
          <a:bodyPr wrap="none">
            <a:spAutoFit/>
          </a:bodyPr>
          <a:lstStyle/>
          <a:p>
            <a:r>
              <a:rPr lang="ka-GE" altLang="ja-JP" dirty="0"/>
              <a:t>მთავარი განმასხვავებელი ამ ორი პროტოკოლს შორის არის ის თუ როგორ ითვლიან ისინი საუკეთესო გზას </a:t>
            </a:r>
            <a:endParaRPr lang="en-US" dirty="0"/>
          </a:p>
        </p:txBody>
      </p:sp>
    </p:spTree>
    <p:extLst>
      <p:ext uri="{BB962C8B-B14F-4D97-AF65-F5344CB8AC3E}">
        <p14:creationId xmlns:p14="http://schemas.microsoft.com/office/powerpoint/2010/main" val="3773751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30993" y="0"/>
            <a:ext cx="5855109" cy="1631216"/>
          </a:xfrm>
          <a:prstGeom prst="rect">
            <a:avLst/>
          </a:prstGeom>
        </p:spPr>
        <p:txBody>
          <a:bodyPr wrap="square">
            <a:spAutoFit/>
          </a:bodyPr>
          <a:lstStyle/>
          <a:p>
            <a:pPr algn="ctr"/>
            <a:r>
              <a:rPr lang="en-US" altLang="ja-JP" sz="2000" b="1" dirty="0">
                <a:solidFill>
                  <a:srgbClr val="C00000"/>
                </a:solidFill>
              </a:rPr>
              <a:t>Distance vector</a:t>
            </a:r>
            <a:r>
              <a:rPr lang="ka-GE" altLang="ja-JP" sz="2000" b="1" dirty="0">
                <a:solidFill>
                  <a:srgbClr val="C00000"/>
                </a:solidFill>
              </a:rPr>
              <a:t> როუტინგ </a:t>
            </a:r>
          </a:p>
          <a:p>
            <a:pPr algn="ctr"/>
            <a:r>
              <a:rPr lang="ka-GE" sz="2000" b="1" dirty="0">
                <a:solidFill>
                  <a:srgbClr val="C00000"/>
                </a:solidFill>
              </a:rPr>
              <a:t>პროტოკოლები</a:t>
            </a:r>
            <a:endParaRPr lang="en-US" sz="2000" b="1" dirty="0">
              <a:solidFill>
                <a:srgbClr val="C00000"/>
              </a:solidFill>
            </a:endParaRPr>
          </a:p>
          <a:p>
            <a:pPr algn="ctr"/>
            <a:endParaRPr lang="ka-GE" altLang="ja-JP" sz="2000" b="1" dirty="0">
              <a:solidFill>
                <a:srgbClr val="C00000"/>
              </a:solidFill>
            </a:endParaRPr>
          </a:p>
          <a:p>
            <a:pPr algn="ctr"/>
            <a:r>
              <a:rPr lang="en-US" altLang="ja-JP" sz="2000" b="1" dirty="0">
                <a:solidFill>
                  <a:srgbClr val="C00000"/>
                </a:solidFill>
              </a:rPr>
              <a:t>Routing Information Protocol (RIP)</a:t>
            </a:r>
          </a:p>
          <a:p>
            <a:r>
              <a:rPr lang="ka-GE" altLang="ja-JP" sz="2000" b="1" dirty="0">
                <a:solidFill>
                  <a:srgbClr val="C00000"/>
                </a:solidFill>
              </a:rPr>
              <a:t> </a:t>
            </a:r>
            <a:endParaRPr lang="en-US" sz="2000" b="1" dirty="0">
              <a:solidFill>
                <a:srgbClr val="C00000"/>
              </a:solidFill>
            </a:endParaRPr>
          </a:p>
        </p:txBody>
      </p:sp>
      <p:pic>
        <p:nvPicPr>
          <p:cNvPr id="6" name="Picture 2" descr="C:\Users\Jojua\OneDrive\Documents\GomPlayer\Capture\02.png"/>
          <p:cNvPicPr>
            <a:picLocks noChangeAspect="1" noChangeArrowheads="1"/>
          </p:cNvPicPr>
          <p:nvPr/>
        </p:nvPicPr>
        <p:blipFill rotWithShape="1">
          <a:blip r:embed="rId2">
            <a:extLst>
              <a:ext uri="{28A0092B-C50C-407E-A947-70E740481C1C}">
                <a14:useLocalDpi xmlns:a14="http://schemas.microsoft.com/office/drawing/2010/main" val="0"/>
              </a:ext>
            </a:extLst>
          </a:blip>
          <a:srcRect t="11207" r="53229" b="48729"/>
          <a:stretch/>
        </p:blipFill>
        <p:spPr bwMode="auto">
          <a:xfrm>
            <a:off x="0" y="1123187"/>
            <a:ext cx="5109594" cy="328269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4858871" y="1444751"/>
            <a:ext cx="6754761" cy="296113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ka-GE" dirty="0"/>
              <a:t>ის აგზავნი პერიოდულ განახლებებს 30 წამში ერთხელ</a:t>
            </a:r>
          </a:p>
          <a:p>
            <a:pPr marL="285750" indent="-285750">
              <a:lnSpc>
                <a:spcPct val="150000"/>
              </a:lnSpc>
              <a:buFont typeface="Arial" panose="020B0604020202020204" pitchFamily="34" charset="0"/>
              <a:buChar char="•"/>
            </a:pPr>
            <a:r>
              <a:rPr lang="ka-GE" dirty="0"/>
              <a:t>საუკეთესო გზის გამოსათვლელად იყენებს </a:t>
            </a:r>
            <a:r>
              <a:rPr lang="en-US" dirty="0"/>
              <a:t>hop </a:t>
            </a:r>
            <a:r>
              <a:rPr lang="ka-GE" dirty="0"/>
              <a:t>-ების რაოდენობას.</a:t>
            </a:r>
          </a:p>
          <a:p>
            <a:pPr marL="285750" indent="-285750">
              <a:lnSpc>
                <a:spcPct val="150000"/>
              </a:lnSpc>
              <a:buFont typeface="Arial" panose="020B0604020202020204" pitchFamily="34" charset="0"/>
              <a:buChar char="•"/>
            </a:pPr>
            <a:r>
              <a:rPr lang="ka-GE" dirty="0"/>
              <a:t>მაქსიმალური რაოდენობა როუტერების რაც მას შეუძლია დაამისამართოს არის 15</a:t>
            </a:r>
          </a:p>
          <a:p>
            <a:pPr marL="285750" indent="-285750">
              <a:lnSpc>
                <a:spcPct val="150000"/>
              </a:lnSpc>
              <a:buFont typeface="Arial" panose="020B0604020202020204" pitchFamily="34" charset="0"/>
              <a:buChar char="•"/>
            </a:pPr>
            <a:r>
              <a:rPr lang="ka-GE" dirty="0"/>
              <a:t>მისი ადმინისტრაციული დისტანცია (პრიორიტეტი) </a:t>
            </a:r>
            <a:r>
              <a:rPr lang="en-US" dirty="0"/>
              <a:t>AD</a:t>
            </a:r>
            <a:r>
              <a:rPr lang="ka-GE" dirty="0"/>
              <a:t> არის 120</a:t>
            </a:r>
            <a:r>
              <a:rPr lang="en-US" dirty="0"/>
              <a:t> </a:t>
            </a:r>
          </a:p>
        </p:txBody>
      </p:sp>
      <p:sp>
        <p:nvSpPr>
          <p:cNvPr id="3" name="Rectangle 2">
            <a:extLst>
              <a:ext uri="{FF2B5EF4-FFF2-40B4-BE49-F238E27FC236}">
                <a16:creationId xmlns:a16="http://schemas.microsoft.com/office/drawing/2014/main" id="{B71776B2-9DAB-4DA2-A41D-08493A0134CE}"/>
              </a:ext>
            </a:extLst>
          </p:cNvPr>
          <p:cNvSpPr/>
          <p:nvPr/>
        </p:nvSpPr>
        <p:spPr>
          <a:xfrm>
            <a:off x="909711" y="4851908"/>
            <a:ext cx="3337773" cy="369332"/>
          </a:xfrm>
          <a:prstGeom prst="rect">
            <a:avLst/>
          </a:prstGeom>
        </p:spPr>
        <p:txBody>
          <a:bodyPr wrap="none">
            <a:spAutoFit/>
          </a:bodyPr>
          <a:lstStyle/>
          <a:p>
            <a:r>
              <a:rPr lang="en-US" i="1" dirty="0">
                <a:solidFill>
                  <a:schemeClr val="accent1">
                    <a:lumMod val="75000"/>
                  </a:schemeClr>
                </a:solidFill>
              </a:rPr>
              <a:t>Hop</a:t>
            </a:r>
            <a:r>
              <a:rPr lang="ka-GE" i="1" dirty="0">
                <a:solidFill>
                  <a:schemeClr val="accent1">
                    <a:lumMod val="75000"/>
                  </a:schemeClr>
                </a:solidFill>
              </a:rPr>
              <a:t> გადასვლების რაოდენობა</a:t>
            </a:r>
          </a:p>
        </p:txBody>
      </p:sp>
      <p:sp>
        <p:nvSpPr>
          <p:cNvPr id="8" name="Rectangle 7">
            <a:extLst>
              <a:ext uri="{FF2B5EF4-FFF2-40B4-BE49-F238E27FC236}">
                <a16:creationId xmlns:a16="http://schemas.microsoft.com/office/drawing/2014/main" id="{E9E73D63-2108-40C2-B43B-A9C874757DA6}"/>
              </a:ext>
            </a:extLst>
          </p:cNvPr>
          <p:cNvSpPr/>
          <p:nvPr/>
        </p:nvSpPr>
        <p:spPr>
          <a:xfrm>
            <a:off x="885910" y="5550147"/>
            <a:ext cx="5923416" cy="369332"/>
          </a:xfrm>
          <a:prstGeom prst="rect">
            <a:avLst/>
          </a:prstGeom>
        </p:spPr>
        <p:txBody>
          <a:bodyPr wrap="none">
            <a:spAutoFit/>
          </a:bodyPr>
          <a:lstStyle/>
          <a:p>
            <a:r>
              <a:rPr lang="ka-GE" i="1" dirty="0">
                <a:solidFill>
                  <a:schemeClr val="accent1">
                    <a:lumMod val="75000"/>
                  </a:schemeClr>
                </a:solidFill>
              </a:rPr>
              <a:t>ინფორმაციის გადასაცემად იყენებს </a:t>
            </a:r>
            <a:r>
              <a:rPr lang="en-US" i="1" dirty="0">
                <a:solidFill>
                  <a:schemeClr val="accent1">
                    <a:lumMod val="75000"/>
                  </a:schemeClr>
                </a:solidFill>
              </a:rPr>
              <a:t> </a:t>
            </a:r>
            <a:r>
              <a:rPr lang="en-US" i="1" dirty="0" err="1">
                <a:solidFill>
                  <a:schemeClr val="accent1">
                    <a:lumMod val="75000"/>
                  </a:schemeClr>
                </a:solidFill>
              </a:rPr>
              <a:t>UDP</a:t>
            </a:r>
            <a:r>
              <a:rPr lang="en-US" i="1" dirty="0">
                <a:solidFill>
                  <a:schemeClr val="accent1">
                    <a:lumMod val="75000"/>
                  </a:schemeClr>
                </a:solidFill>
              </a:rPr>
              <a:t> </a:t>
            </a:r>
            <a:r>
              <a:rPr lang="ka-GE" i="1" dirty="0">
                <a:solidFill>
                  <a:schemeClr val="accent1">
                    <a:lumMod val="75000"/>
                  </a:schemeClr>
                </a:solidFill>
              </a:rPr>
              <a:t> პროტოკოლს </a:t>
            </a:r>
          </a:p>
        </p:txBody>
      </p:sp>
    </p:spTree>
    <p:extLst>
      <p:ext uri="{BB962C8B-B14F-4D97-AF65-F5344CB8AC3E}">
        <p14:creationId xmlns:p14="http://schemas.microsoft.com/office/powerpoint/2010/main" val="2351547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8AC7DB1-583C-45B2-8D88-1C8F39A2F0F9}"/>
              </a:ext>
            </a:extLst>
          </p:cNvPr>
          <p:cNvSpPr/>
          <p:nvPr/>
        </p:nvSpPr>
        <p:spPr>
          <a:xfrm>
            <a:off x="742955" y="427392"/>
            <a:ext cx="6072945" cy="369332"/>
          </a:xfrm>
          <a:prstGeom prst="rect">
            <a:avLst/>
          </a:prstGeom>
        </p:spPr>
        <p:txBody>
          <a:bodyPr wrap="none">
            <a:spAutoFit/>
          </a:bodyPr>
          <a:lstStyle/>
          <a:p>
            <a:r>
              <a:rPr lang="ka-GE" altLang="ja-JP" b="1" dirty="0">
                <a:solidFill>
                  <a:srgbClr val="C00000"/>
                </a:solidFill>
              </a:rPr>
              <a:t>განვიხილოთ </a:t>
            </a:r>
            <a:r>
              <a:rPr lang="en-US" altLang="ja-JP" b="1" dirty="0">
                <a:solidFill>
                  <a:srgbClr val="C00000"/>
                </a:solidFill>
              </a:rPr>
              <a:t>Distance vector</a:t>
            </a:r>
            <a:r>
              <a:rPr lang="ka-GE" altLang="ja-JP" b="1" dirty="0">
                <a:solidFill>
                  <a:srgbClr val="C00000"/>
                </a:solidFill>
              </a:rPr>
              <a:t> მარშრუტიზატორი </a:t>
            </a:r>
            <a:r>
              <a:rPr lang="en-US" altLang="ja-JP" b="1" dirty="0">
                <a:solidFill>
                  <a:srgbClr val="C00000"/>
                </a:solidFill>
              </a:rPr>
              <a:t>A </a:t>
            </a:r>
            <a:r>
              <a:rPr lang="ka-GE" altLang="ja-JP" b="1" dirty="0">
                <a:solidFill>
                  <a:srgbClr val="C00000"/>
                </a:solidFill>
              </a:rPr>
              <a:t>სთვის</a:t>
            </a:r>
            <a:r>
              <a:rPr lang="en-US" altLang="ja-JP" b="1" dirty="0">
                <a:solidFill>
                  <a:srgbClr val="C00000"/>
                </a:solidFill>
              </a:rPr>
              <a:t> </a:t>
            </a:r>
            <a:endParaRPr lang="ka-GE" dirty="0"/>
          </a:p>
        </p:txBody>
      </p:sp>
      <p:grpSp>
        <p:nvGrpSpPr>
          <p:cNvPr id="6" name="Group 5">
            <a:extLst>
              <a:ext uri="{FF2B5EF4-FFF2-40B4-BE49-F238E27FC236}">
                <a16:creationId xmlns:a16="http://schemas.microsoft.com/office/drawing/2014/main" id="{25C4DAA7-9FF6-4CB9-95C4-32D9605A92BE}"/>
              </a:ext>
            </a:extLst>
          </p:cNvPr>
          <p:cNvGrpSpPr/>
          <p:nvPr/>
        </p:nvGrpSpPr>
        <p:grpSpPr>
          <a:xfrm>
            <a:off x="176980" y="1179870"/>
            <a:ext cx="9265371" cy="5014764"/>
            <a:chOff x="176980" y="1179870"/>
            <a:chExt cx="9265371" cy="5014764"/>
          </a:xfrm>
        </p:grpSpPr>
        <p:pic>
          <p:nvPicPr>
            <p:cNvPr id="3" name="Picture 2">
              <a:extLst>
                <a:ext uri="{FF2B5EF4-FFF2-40B4-BE49-F238E27FC236}">
                  <a16:creationId xmlns:a16="http://schemas.microsoft.com/office/drawing/2014/main" id="{1BE13D7F-046A-4DB9-89F3-8D49026F2CD4}"/>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l="3145" t="20607" r="26451" b="11618"/>
            <a:stretch/>
          </p:blipFill>
          <p:spPr>
            <a:xfrm>
              <a:off x="176980" y="1179870"/>
              <a:ext cx="9265371" cy="5014764"/>
            </a:xfrm>
            <a:prstGeom prst="rect">
              <a:avLst/>
            </a:prstGeom>
          </p:spPr>
        </p:pic>
        <p:sp>
          <p:nvSpPr>
            <p:cNvPr id="5" name="TextBox 4">
              <a:extLst>
                <a:ext uri="{FF2B5EF4-FFF2-40B4-BE49-F238E27FC236}">
                  <a16:creationId xmlns:a16="http://schemas.microsoft.com/office/drawing/2014/main" id="{5A77D780-14AB-481E-9BB6-1EDB11EF05AD}"/>
                </a:ext>
              </a:extLst>
            </p:cNvPr>
            <p:cNvSpPr txBox="1"/>
            <p:nvPr/>
          </p:nvSpPr>
          <p:spPr>
            <a:xfrm>
              <a:off x="176980" y="1283110"/>
              <a:ext cx="5088193" cy="646331"/>
            </a:xfrm>
            <a:prstGeom prst="rect">
              <a:avLst/>
            </a:prstGeom>
            <a:solidFill>
              <a:schemeClr val="accent5">
                <a:lumMod val="75000"/>
              </a:schemeClr>
            </a:solidFill>
          </p:spPr>
          <p:txBody>
            <a:bodyPr wrap="square" rtlCol="0">
              <a:spAutoFit/>
            </a:bodyPr>
            <a:lstStyle/>
            <a:p>
              <a:r>
                <a:rPr lang="ka-GE" sz="1200" dirty="0"/>
                <a:t>ქსელი             შემდეგი     			დაშორება</a:t>
              </a:r>
            </a:p>
            <a:p>
              <a:r>
                <a:rPr lang="ka-GE" sz="1200" dirty="0"/>
                <a:t>	 მარშრუტიზატორის</a:t>
              </a:r>
            </a:p>
            <a:p>
              <a:r>
                <a:rPr lang="ka-GE" sz="1200" dirty="0"/>
                <a:t>	 მისამართი</a:t>
              </a:r>
            </a:p>
          </p:txBody>
        </p:sp>
      </p:grpSp>
    </p:spTree>
    <p:extLst>
      <p:ext uri="{BB962C8B-B14F-4D97-AF65-F5344CB8AC3E}">
        <p14:creationId xmlns:p14="http://schemas.microsoft.com/office/powerpoint/2010/main" val="1465434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FFEE3F3-4941-41EF-ACEE-72F5FD17459A}"/>
              </a:ext>
            </a:extLst>
          </p:cNvPr>
          <p:cNvGrpSpPr/>
          <p:nvPr/>
        </p:nvGrpSpPr>
        <p:grpSpPr>
          <a:xfrm>
            <a:off x="471948" y="530941"/>
            <a:ext cx="9265371" cy="5014764"/>
            <a:chOff x="176980" y="1179870"/>
            <a:chExt cx="9265371" cy="5014764"/>
          </a:xfrm>
        </p:grpSpPr>
        <p:pic>
          <p:nvPicPr>
            <p:cNvPr id="3" name="Picture 2">
              <a:extLst>
                <a:ext uri="{FF2B5EF4-FFF2-40B4-BE49-F238E27FC236}">
                  <a16:creationId xmlns:a16="http://schemas.microsoft.com/office/drawing/2014/main" id="{B605F21D-F77F-401F-B100-547AE5EC47EB}"/>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l="3145" t="20607" r="26451" b="11618"/>
            <a:stretch/>
          </p:blipFill>
          <p:spPr>
            <a:xfrm>
              <a:off x="176980" y="1179870"/>
              <a:ext cx="9265371" cy="5014764"/>
            </a:xfrm>
            <a:prstGeom prst="rect">
              <a:avLst/>
            </a:prstGeom>
          </p:spPr>
        </p:pic>
        <p:sp>
          <p:nvSpPr>
            <p:cNvPr id="4" name="TextBox 3">
              <a:extLst>
                <a:ext uri="{FF2B5EF4-FFF2-40B4-BE49-F238E27FC236}">
                  <a16:creationId xmlns:a16="http://schemas.microsoft.com/office/drawing/2014/main" id="{02F23241-6681-4FCE-85D9-ABDF37C61E93}"/>
                </a:ext>
              </a:extLst>
            </p:cNvPr>
            <p:cNvSpPr txBox="1"/>
            <p:nvPr/>
          </p:nvSpPr>
          <p:spPr>
            <a:xfrm>
              <a:off x="176980" y="1283110"/>
              <a:ext cx="5088193" cy="646331"/>
            </a:xfrm>
            <a:prstGeom prst="rect">
              <a:avLst/>
            </a:prstGeom>
            <a:solidFill>
              <a:schemeClr val="accent5">
                <a:lumMod val="75000"/>
              </a:schemeClr>
            </a:solidFill>
          </p:spPr>
          <p:txBody>
            <a:bodyPr wrap="square" rtlCol="0">
              <a:spAutoFit/>
            </a:bodyPr>
            <a:lstStyle/>
            <a:p>
              <a:r>
                <a:rPr lang="ka-GE" sz="1200" dirty="0"/>
                <a:t>ქსელი             შემდეგი     			დაშორება</a:t>
              </a:r>
            </a:p>
            <a:p>
              <a:r>
                <a:rPr lang="ka-GE" sz="1200" dirty="0"/>
                <a:t>	 მარშრუტიზატორის</a:t>
              </a:r>
            </a:p>
            <a:p>
              <a:r>
                <a:rPr lang="ka-GE" sz="1200" dirty="0"/>
                <a:t>	 მისამართი</a:t>
              </a:r>
            </a:p>
          </p:txBody>
        </p:sp>
      </p:grpSp>
      <p:sp>
        <p:nvSpPr>
          <p:cNvPr id="5" name="Rectangle 4">
            <a:extLst>
              <a:ext uri="{FF2B5EF4-FFF2-40B4-BE49-F238E27FC236}">
                <a16:creationId xmlns:a16="http://schemas.microsoft.com/office/drawing/2014/main" id="{2C60E513-F7D7-4D2D-BCC7-491557CC981F}"/>
              </a:ext>
            </a:extLst>
          </p:cNvPr>
          <p:cNvSpPr/>
          <p:nvPr/>
        </p:nvSpPr>
        <p:spPr>
          <a:xfrm>
            <a:off x="545690" y="1283110"/>
            <a:ext cx="5014452" cy="57518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a-GE"/>
          </a:p>
        </p:txBody>
      </p:sp>
      <p:sp>
        <p:nvSpPr>
          <p:cNvPr id="6" name="TextBox 5">
            <a:extLst>
              <a:ext uri="{FF2B5EF4-FFF2-40B4-BE49-F238E27FC236}">
                <a16:creationId xmlns:a16="http://schemas.microsoft.com/office/drawing/2014/main" id="{78E89B23-B0F9-46E0-B710-FE153C8F65AA}"/>
              </a:ext>
            </a:extLst>
          </p:cNvPr>
          <p:cNvSpPr txBox="1"/>
          <p:nvPr/>
        </p:nvSpPr>
        <p:spPr>
          <a:xfrm>
            <a:off x="6430298" y="530941"/>
            <a:ext cx="5289754" cy="646331"/>
          </a:xfrm>
          <a:prstGeom prst="rect">
            <a:avLst/>
          </a:prstGeom>
          <a:noFill/>
        </p:spPr>
        <p:txBody>
          <a:bodyPr wrap="square" rtlCol="0">
            <a:spAutoFit/>
          </a:bodyPr>
          <a:lstStyle/>
          <a:p>
            <a:r>
              <a:rPr lang="ka-GE" dirty="0"/>
              <a:t>ქსელები 1 და 2 უშუალოდაა მიერთებული</a:t>
            </a:r>
            <a:r>
              <a:rPr lang="en-US" dirty="0"/>
              <a:t> A</a:t>
            </a:r>
            <a:r>
              <a:rPr lang="ka-GE" dirty="0"/>
              <a:t> მარშრუტიზატორთან, ამიტომ დაშორება არის 0 </a:t>
            </a:r>
          </a:p>
        </p:txBody>
      </p:sp>
    </p:spTree>
    <p:extLst>
      <p:ext uri="{BB962C8B-B14F-4D97-AF65-F5344CB8AC3E}">
        <p14:creationId xmlns:p14="http://schemas.microsoft.com/office/powerpoint/2010/main" val="26872260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FFEE3F3-4941-41EF-ACEE-72F5FD17459A}"/>
              </a:ext>
            </a:extLst>
          </p:cNvPr>
          <p:cNvGrpSpPr/>
          <p:nvPr/>
        </p:nvGrpSpPr>
        <p:grpSpPr>
          <a:xfrm>
            <a:off x="471948" y="530941"/>
            <a:ext cx="9265371" cy="5014764"/>
            <a:chOff x="176980" y="1179870"/>
            <a:chExt cx="9265371" cy="5014764"/>
          </a:xfrm>
        </p:grpSpPr>
        <p:pic>
          <p:nvPicPr>
            <p:cNvPr id="3" name="Picture 2">
              <a:extLst>
                <a:ext uri="{FF2B5EF4-FFF2-40B4-BE49-F238E27FC236}">
                  <a16:creationId xmlns:a16="http://schemas.microsoft.com/office/drawing/2014/main" id="{B605F21D-F77F-401F-B100-547AE5EC47EB}"/>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l="3145" t="20607" r="26451" b="11618"/>
            <a:stretch/>
          </p:blipFill>
          <p:spPr>
            <a:xfrm>
              <a:off x="176980" y="1179870"/>
              <a:ext cx="9265371" cy="5014764"/>
            </a:xfrm>
            <a:prstGeom prst="rect">
              <a:avLst/>
            </a:prstGeom>
          </p:spPr>
        </p:pic>
        <p:sp>
          <p:nvSpPr>
            <p:cNvPr id="4" name="TextBox 3">
              <a:extLst>
                <a:ext uri="{FF2B5EF4-FFF2-40B4-BE49-F238E27FC236}">
                  <a16:creationId xmlns:a16="http://schemas.microsoft.com/office/drawing/2014/main" id="{02F23241-6681-4FCE-85D9-ABDF37C61E93}"/>
                </a:ext>
              </a:extLst>
            </p:cNvPr>
            <p:cNvSpPr txBox="1"/>
            <p:nvPr/>
          </p:nvSpPr>
          <p:spPr>
            <a:xfrm>
              <a:off x="176980" y="1283110"/>
              <a:ext cx="5088193" cy="646331"/>
            </a:xfrm>
            <a:prstGeom prst="rect">
              <a:avLst/>
            </a:prstGeom>
            <a:solidFill>
              <a:schemeClr val="accent5">
                <a:lumMod val="75000"/>
              </a:schemeClr>
            </a:solidFill>
          </p:spPr>
          <p:txBody>
            <a:bodyPr wrap="square" rtlCol="0">
              <a:spAutoFit/>
            </a:bodyPr>
            <a:lstStyle/>
            <a:p>
              <a:r>
                <a:rPr lang="ka-GE" sz="1200" dirty="0"/>
                <a:t>ქსელი             შემდეგი     			დაშორება</a:t>
              </a:r>
            </a:p>
            <a:p>
              <a:r>
                <a:rPr lang="ka-GE" sz="1200" dirty="0"/>
                <a:t>	 მარშრუტიზატორის</a:t>
              </a:r>
            </a:p>
            <a:p>
              <a:r>
                <a:rPr lang="ka-GE" sz="1200" dirty="0"/>
                <a:t>	 მისამართი</a:t>
              </a:r>
            </a:p>
          </p:txBody>
        </p:sp>
      </p:grpSp>
      <p:sp>
        <p:nvSpPr>
          <p:cNvPr id="5" name="Rectangle 4">
            <a:extLst>
              <a:ext uri="{FF2B5EF4-FFF2-40B4-BE49-F238E27FC236}">
                <a16:creationId xmlns:a16="http://schemas.microsoft.com/office/drawing/2014/main" id="{2C60E513-F7D7-4D2D-BCC7-491557CC981F}"/>
              </a:ext>
            </a:extLst>
          </p:cNvPr>
          <p:cNvSpPr/>
          <p:nvPr/>
        </p:nvSpPr>
        <p:spPr>
          <a:xfrm>
            <a:off x="545690" y="1283110"/>
            <a:ext cx="5014452" cy="57518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a-GE"/>
          </a:p>
        </p:txBody>
      </p:sp>
      <p:sp>
        <p:nvSpPr>
          <p:cNvPr id="6" name="TextBox 5">
            <a:extLst>
              <a:ext uri="{FF2B5EF4-FFF2-40B4-BE49-F238E27FC236}">
                <a16:creationId xmlns:a16="http://schemas.microsoft.com/office/drawing/2014/main" id="{78E89B23-B0F9-46E0-B710-FE153C8F65AA}"/>
              </a:ext>
            </a:extLst>
          </p:cNvPr>
          <p:cNvSpPr txBox="1"/>
          <p:nvPr/>
        </p:nvSpPr>
        <p:spPr>
          <a:xfrm>
            <a:off x="5978013" y="634180"/>
            <a:ext cx="5289754" cy="646331"/>
          </a:xfrm>
          <a:prstGeom prst="rect">
            <a:avLst/>
          </a:prstGeom>
          <a:noFill/>
        </p:spPr>
        <p:txBody>
          <a:bodyPr wrap="square" rtlCol="0">
            <a:spAutoFit/>
          </a:bodyPr>
          <a:lstStyle/>
          <a:p>
            <a:r>
              <a:rPr lang="ka-GE" dirty="0"/>
              <a:t>ქსელები </a:t>
            </a:r>
            <a:r>
              <a:rPr lang="en-US" dirty="0"/>
              <a:t>3</a:t>
            </a:r>
            <a:r>
              <a:rPr lang="ka-GE" dirty="0"/>
              <a:t> და </a:t>
            </a:r>
            <a:r>
              <a:rPr lang="en-US" dirty="0"/>
              <a:t>4</a:t>
            </a:r>
            <a:r>
              <a:rPr lang="ka-GE" dirty="0"/>
              <a:t> დაშორება არის 1    </a:t>
            </a:r>
            <a:r>
              <a:rPr lang="en-US" dirty="0"/>
              <a:t>B </a:t>
            </a:r>
            <a:r>
              <a:rPr lang="ka-GE" dirty="0"/>
              <a:t>და </a:t>
            </a:r>
            <a:r>
              <a:rPr lang="en-US" dirty="0"/>
              <a:t>C </a:t>
            </a:r>
            <a:r>
              <a:rPr lang="ka-GE" dirty="0"/>
              <a:t>მარშრუტიზატორთან, </a:t>
            </a:r>
          </a:p>
        </p:txBody>
      </p:sp>
      <p:cxnSp>
        <p:nvCxnSpPr>
          <p:cNvPr id="8" name="Straight Arrow Connector 7">
            <a:extLst>
              <a:ext uri="{FF2B5EF4-FFF2-40B4-BE49-F238E27FC236}">
                <a16:creationId xmlns:a16="http://schemas.microsoft.com/office/drawing/2014/main" id="{8082EDCE-581B-4044-A997-528EB8903806}"/>
              </a:ext>
            </a:extLst>
          </p:cNvPr>
          <p:cNvCxnSpPr/>
          <p:nvPr/>
        </p:nvCxnSpPr>
        <p:spPr>
          <a:xfrm flipV="1">
            <a:off x="1873045" y="3613355"/>
            <a:ext cx="1710813" cy="41295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9633EB7A-4104-452D-A876-703E234900B6}"/>
              </a:ext>
            </a:extLst>
          </p:cNvPr>
          <p:cNvCxnSpPr>
            <a:cxnSpLocks/>
          </p:cNvCxnSpPr>
          <p:nvPr/>
        </p:nvCxnSpPr>
        <p:spPr>
          <a:xfrm>
            <a:off x="1784554" y="4715226"/>
            <a:ext cx="1620631" cy="554519"/>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40036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FFEE3F3-4941-41EF-ACEE-72F5FD17459A}"/>
              </a:ext>
            </a:extLst>
          </p:cNvPr>
          <p:cNvGrpSpPr/>
          <p:nvPr/>
        </p:nvGrpSpPr>
        <p:grpSpPr>
          <a:xfrm>
            <a:off x="471948" y="530941"/>
            <a:ext cx="9265371" cy="5014764"/>
            <a:chOff x="176980" y="1179870"/>
            <a:chExt cx="9265371" cy="5014764"/>
          </a:xfrm>
        </p:grpSpPr>
        <p:pic>
          <p:nvPicPr>
            <p:cNvPr id="3" name="Picture 2">
              <a:extLst>
                <a:ext uri="{FF2B5EF4-FFF2-40B4-BE49-F238E27FC236}">
                  <a16:creationId xmlns:a16="http://schemas.microsoft.com/office/drawing/2014/main" id="{B605F21D-F77F-401F-B100-547AE5EC47EB}"/>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l="3145" t="20607" r="26451" b="11618"/>
            <a:stretch/>
          </p:blipFill>
          <p:spPr>
            <a:xfrm>
              <a:off x="176980" y="1179870"/>
              <a:ext cx="9265371" cy="5014764"/>
            </a:xfrm>
            <a:prstGeom prst="rect">
              <a:avLst/>
            </a:prstGeom>
          </p:spPr>
        </p:pic>
        <p:sp>
          <p:nvSpPr>
            <p:cNvPr id="4" name="TextBox 3">
              <a:extLst>
                <a:ext uri="{FF2B5EF4-FFF2-40B4-BE49-F238E27FC236}">
                  <a16:creationId xmlns:a16="http://schemas.microsoft.com/office/drawing/2014/main" id="{02F23241-6681-4FCE-85D9-ABDF37C61E93}"/>
                </a:ext>
              </a:extLst>
            </p:cNvPr>
            <p:cNvSpPr txBox="1"/>
            <p:nvPr/>
          </p:nvSpPr>
          <p:spPr>
            <a:xfrm>
              <a:off x="176980" y="1283110"/>
              <a:ext cx="5088193" cy="646331"/>
            </a:xfrm>
            <a:prstGeom prst="rect">
              <a:avLst/>
            </a:prstGeom>
            <a:solidFill>
              <a:schemeClr val="accent5">
                <a:lumMod val="75000"/>
              </a:schemeClr>
            </a:solidFill>
          </p:spPr>
          <p:txBody>
            <a:bodyPr wrap="square" rtlCol="0">
              <a:spAutoFit/>
            </a:bodyPr>
            <a:lstStyle/>
            <a:p>
              <a:r>
                <a:rPr lang="ka-GE" sz="1200" dirty="0"/>
                <a:t>ქსელი             შემდეგი     			დაშორება</a:t>
              </a:r>
            </a:p>
            <a:p>
              <a:r>
                <a:rPr lang="ka-GE" sz="1200" dirty="0"/>
                <a:t>	 მარშრუტიზატორის</a:t>
              </a:r>
            </a:p>
            <a:p>
              <a:r>
                <a:rPr lang="ka-GE" sz="1200" dirty="0"/>
                <a:t>	 მისამართი</a:t>
              </a:r>
            </a:p>
          </p:txBody>
        </p:sp>
      </p:grpSp>
      <p:sp>
        <p:nvSpPr>
          <p:cNvPr id="5" name="Rectangle 4">
            <a:extLst>
              <a:ext uri="{FF2B5EF4-FFF2-40B4-BE49-F238E27FC236}">
                <a16:creationId xmlns:a16="http://schemas.microsoft.com/office/drawing/2014/main" id="{2C60E513-F7D7-4D2D-BCC7-491557CC981F}"/>
              </a:ext>
            </a:extLst>
          </p:cNvPr>
          <p:cNvSpPr/>
          <p:nvPr/>
        </p:nvSpPr>
        <p:spPr>
          <a:xfrm>
            <a:off x="545690" y="1283110"/>
            <a:ext cx="5014452" cy="57518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a-GE"/>
          </a:p>
        </p:txBody>
      </p:sp>
      <p:sp>
        <p:nvSpPr>
          <p:cNvPr id="6" name="TextBox 5">
            <a:extLst>
              <a:ext uri="{FF2B5EF4-FFF2-40B4-BE49-F238E27FC236}">
                <a16:creationId xmlns:a16="http://schemas.microsoft.com/office/drawing/2014/main" id="{78E89B23-B0F9-46E0-B710-FE153C8F65AA}"/>
              </a:ext>
            </a:extLst>
          </p:cNvPr>
          <p:cNvSpPr txBox="1"/>
          <p:nvPr/>
        </p:nvSpPr>
        <p:spPr>
          <a:xfrm>
            <a:off x="5928852" y="370374"/>
            <a:ext cx="5604387" cy="1200329"/>
          </a:xfrm>
          <a:prstGeom prst="rect">
            <a:avLst/>
          </a:prstGeom>
          <a:noFill/>
        </p:spPr>
        <p:txBody>
          <a:bodyPr wrap="square" rtlCol="0">
            <a:spAutoFit/>
          </a:bodyPr>
          <a:lstStyle/>
          <a:p>
            <a:r>
              <a:rPr lang="ka-GE" sz="2400" dirty="0"/>
              <a:t>ქსელი 5-მდე  დაშორება არის 2:    </a:t>
            </a:r>
          </a:p>
          <a:p>
            <a:r>
              <a:rPr lang="en-US" sz="2400" dirty="0"/>
              <a:t>B </a:t>
            </a:r>
            <a:r>
              <a:rPr lang="ka-GE" sz="2400" dirty="0"/>
              <a:t>და </a:t>
            </a:r>
            <a:r>
              <a:rPr lang="en-US" sz="2400" dirty="0"/>
              <a:t>D </a:t>
            </a:r>
            <a:r>
              <a:rPr lang="ka-GE" sz="2400" dirty="0"/>
              <a:t>მარშრუტიზატორები</a:t>
            </a:r>
            <a:endParaRPr lang="en-US" sz="2400" dirty="0"/>
          </a:p>
          <a:p>
            <a:r>
              <a:rPr lang="en-US" sz="2400" dirty="0"/>
              <a:t>C</a:t>
            </a:r>
            <a:r>
              <a:rPr lang="ka-GE" sz="2400" dirty="0"/>
              <a:t> და</a:t>
            </a:r>
            <a:r>
              <a:rPr lang="en-US" sz="2400" dirty="0"/>
              <a:t> D</a:t>
            </a:r>
            <a:r>
              <a:rPr lang="ka-GE" sz="2400" dirty="0"/>
              <a:t> მარშრუტიზატორები </a:t>
            </a:r>
          </a:p>
        </p:txBody>
      </p:sp>
      <p:cxnSp>
        <p:nvCxnSpPr>
          <p:cNvPr id="8" name="Straight Arrow Connector 7">
            <a:extLst>
              <a:ext uri="{FF2B5EF4-FFF2-40B4-BE49-F238E27FC236}">
                <a16:creationId xmlns:a16="http://schemas.microsoft.com/office/drawing/2014/main" id="{8082EDCE-581B-4044-A997-528EB8903806}"/>
              </a:ext>
            </a:extLst>
          </p:cNvPr>
          <p:cNvCxnSpPr/>
          <p:nvPr/>
        </p:nvCxnSpPr>
        <p:spPr>
          <a:xfrm flipV="1">
            <a:off x="1873045" y="3613355"/>
            <a:ext cx="1710813" cy="41295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9633EB7A-4104-452D-A876-703E234900B6}"/>
              </a:ext>
            </a:extLst>
          </p:cNvPr>
          <p:cNvCxnSpPr>
            <a:cxnSpLocks/>
          </p:cNvCxnSpPr>
          <p:nvPr/>
        </p:nvCxnSpPr>
        <p:spPr>
          <a:xfrm>
            <a:off x="1784554" y="4715226"/>
            <a:ext cx="1620631" cy="554519"/>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7E057EF-AEF9-4D71-9752-F12D14ED7B44}"/>
              </a:ext>
            </a:extLst>
          </p:cNvPr>
          <p:cNvCxnSpPr>
            <a:cxnSpLocks/>
          </p:cNvCxnSpPr>
          <p:nvPr/>
        </p:nvCxnSpPr>
        <p:spPr>
          <a:xfrm>
            <a:off x="4454780" y="3858002"/>
            <a:ext cx="2152497" cy="44852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FD2E996-ADB7-4B64-BA93-EDC08196B9D7}"/>
              </a:ext>
            </a:extLst>
          </p:cNvPr>
          <p:cNvCxnSpPr>
            <a:cxnSpLocks/>
          </p:cNvCxnSpPr>
          <p:nvPr/>
        </p:nvCxnSpPr>
        <p:spPr>
          <a:xfrm flipV="1">
            <a:off x="4571232" y="4715227"/>
            <a:ext cx="2036045" cy="470131"/>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1319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Jojua\OneDrive\Documents\GomPlayer\Capture\27.png"/>
          <p:cNvPicPr>
            <a:picLocks noChangeAspect="1" noChangeArrowheads="1"/>
          </p:cNvPicPr>
          <p:nvPr/>
        </p:nvPicPr>
        <p:blipFill rotWithShape="1">
          <a:blip r:embed="rId3">
            <a:extLst>
              <a:ext uri="{28A0092B-C50C-407E-A947-70E740481C1C}">
                <a14:useLocalDpi xmlns:a14="http://schemas.microsoft.com/office/drawing/2010/main" val="0"/>
              </a:ext>
            </a:extLst>
          </a:blip>
          <a:srcRect l="16561" t="17590" r="19284" b="1231"/>
          <a:stretch/>
        </p:blipFill>
        <p:spPr bwMode="auto">
          <a:xfrm>
            <a:off x="0" y="1308847"/>
            <a:ext cx="5450541" cy="517263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4069623" y="363974"/>
            <a:ext cx="3485827" cy="369332"/>
          </a:xfrm>
          <a:prstGeom prst="rect">
            <a:avLst/>
          </a:prstGeom>
        </p:spPr>
        <p:txBody>
          <a:bodyPr wrap="none">
            <a:spAutoFit/>
          </a:bodyPr>
          <a:lstStyle/>
          <a:p>
            <a:pPr algn="ctr"/>
            <a:r>
              <a:rPr lang="en-US" altLang="ja-JP" b="1" dirty="0"/>
              <a:t>Routing Information Protocol (RIP)</a:t>
            </a:r>
          </a:p>
        </p:txBody>
      </p:sp>
      <p:pic>
        <p:nvPicPr>
          <p:cNvPr id="6" name="Picture 2" descr="C:\Users\Jojua\OneDrive\Documents\GomPlayer\Capture\29.png"/>
          <p:cNvPicPr>
            <a:picLocks noChangeAspect="1" noChangeArrowheads="1"/>
          </p:cNvPicPr>
          <p:nvPr/>
        </p:nvPicPr>
        <p:blipFill rotWithShape="1">
          <a:blip r:embed="rId4">
            <a:extLst>
              <a:ext uri="{28A0092B-C50C-407E-A947-70E740481C1C}">
                <a14:useLocalDpi xmlns:a14="http://schemas.microsoft.com/office/drawing/2010/main" val="0"/>
              </a:ext>
            </a:extLst>
          </a:blip>
          <a:srcRect l="10504" t="19513" r="15062" b="1177"/>
          <a:stretch/>
        </p:blipFill>
        <p:spPr bwMode="auto">
          <a:xfrm>
            <a:off x="5450541" y="1452281"/>
            <a:ext cx="6113930" cy="48857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3849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Jojua\OneDrive\Documents\GomPlayer\Capture\32.png"/>
          <p:cNvPicPr>
            <a:picLocks noChangeAspect="1" noChangeArrowheads="1"/>
          </p:cNvPicPr>
          <p:nvPr/>
        </p:nvPicPr>
        <p:blipFill rotWithShape="1">
          <a:blip r:embed="rId2">
            <a:extLst>
              <a:ext uri="{28A0092B-C50C-407E-A947-70E740481C1C}">
                <a14:useLocalDpi xmlns:a14="http://schemas.microsoft.com/office/drawing/2010/main" val="0"/>
              </a:ext>
            </a:extLst>
          </a:blip>
          <a:srcRect t="11975"/>
          <a:stretch/>
        </p:blipFill>
        <p:spPr bwMode="auto">
          <a:xfrm>
            <a:off x="1856493" y="1060080"/>
            <a:ext cx="8483476" cy="560069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328004" y="403412"/>
            <a:ext cx="3379451" cy="400110"/>
          </a:xfrm>
          <a:prstGeom prst="rect">
            <a:avLst/>
          </a:prstGeom>
          <a:noFill/>
        </p:spPr>
        <p:txBody>
          <a:bodyPr wrap="none" rtlCol="0">
            <a:spAutoFit/>
          </a:bodyPr>
          <a:lstStyle/>
          <a:p>
            <a:r>
              <a:rPr lang="ka-GE" sz="2000" b="1" dirty="0">
                <a:solidFill>
                  <a:srgbClr val="C00000"/>
                </a:solidFill>
              </a:rPr>
              <a:t>პროტოკოლის ვერიფიკაცია</a:t>
            </a:r>
            <a:endParaRPr lang="en-US" sz="2000" b="1" dirty="0">
              <a:solidFill>
                <a:srgbClr val="C00000"/>
              </a:solidFill>
            </a:endParaRPr>
          </a:p>
        </p:txBody>
      </p:sp>
    </p:spTree>
    <p:extLst>
      <p:ext uri="{BB962C8B-B14F-4D97-AF65-F5344CB8AC3E}">
        <p14:creationId xmlns:p14="http://schemas.microsoft.com/office/powerpoint/2010/main" val="4065414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Jojua\OneDrive\Documents\GomPlayer\Capture\33.png"/>
          <p:cNvPicPr>
            <a:picLocks noChangeAspect="1" noChangeArrowheads="1"/>
          </p:cNvPicPr>
          <p:nvPr/>
        </p:nvPicPr>
        <p:blipFill rotWithShape="1">
          <a:blip r:embed="rId2">
            <a:extLst>
              <a:ext uri="{28A0092B-C50C-407E-A947-70E740481C1C}">
                <a14:useLocalDpi xmlns:a14="http://schemas.microsoft.com/office/drawing/2010/main" val="0"/>
              </a:ext>
            </a:extLst>
          </a:blip>
          <a:srcRect t="13297"/>
          <a:stretch/>
        </p:blipFill>
        <p:spPr bwMode="auto">
          <a:xfrm>
            <a:off x="2745970" y="179295"/>
            <a:ext cx="6700061" cy="435684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224118" y="4536143"/>
            <a:ext cx="11967882" cy="646331"/>
          </a:xfrm>
          <a:prstGeom prst="rect">
            <a:avLst/>
          </a:prstGeom>
          <a:noFill/>
        </p:spPr>
        <p:txBody>
          <a:bodyPr wrap="square" rtlCol="0">
            <a:spAutoFit/>
          </a:bodyPr>
          <a:lstStyle/>
          <a:p>
            <a:r>
              <a:rPr lang="ka-GE" dirty="0"/>
              <a:t>მარშუტიზაციის </a:t>
            </a:r>
            <a:r>
              <a:rPr lang="ka-GE" dirty="0">
                <a:solidFill>
                  <a:srgbClr val="C00000"/>
                </a:solidFill>
              </a:rPr>
              <a:t>ცხრილში </a:t>
            </a:r>
            <a:r>
              <a:rPr lang="en-US" dirty="0">
                <a:solidFill>
                  <a:srgbClr val="C00000"/>
                </a:solidFill>
              </a:rPr>
              <a:t>R </a:t>
            </a:r>
            <a:r>
              <a:rPr lang="ka-GE" dirty="0">
                <a:solidFill>
                  <a:srgbClr val="C00000"/>
                </a:solidFill>
              </a:rPr>
              <a:t>ასოთი აღინიშნება მარშრუტი რომლიც ნასწავლია </a:t>
            </a:r>
            <a:r>
              <a:rPr lang="en-US" dirty="0">
                <a:solidFill>
                  <a:srgbClr val="C00000"/>
                </a:solidFill>
              </a:rPr>
              <a:t>RIP </a:t>
            </a:r>
            <a:r>
              <a:rPr lang="ka-GE" dirty="0">
                <a:solidFill>
                  <a:srgbClr val="C00000"/>
                </a:solidFill>
              </a:rPr>
              <a:t>მარშუტიზაციის პროტოკოლის მიერ</a:t>
            </a:r>
            <a:endParaRPr lang="en-US" dirty="0">
              <a:solidFill>
                <a:srgbClr val="C00000"/>
              </a:solidFill>
            </a:endParaRPr>
          </a:p>
        </p:txBody>
      </p:sp>
    </p:spTree>
    <p:extLst>
      <p:ext uri="{BB962C8B-B14F-4D97-AF65-F5344CB8AC3E}">
        <p14:creationId xmlns:p14="http://schemas.microsoft.com/office/powerpoint/2010/main" val="1348753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681383" y="268051"/>
            <a:ext cx="4562467" cy="707886"/>
          </a:xfrm>
          <a:prstGeom prst="rect">
            <a:avLst/>
          </a:prstGeom>
        </p:spPr>
        <p:txBody>
          <a:bodyPr wrap="none">
            <a:spAutoFit/>
          </a:bodyPr>
          <a:lstStyle/>
          <a:p>
            <a:r>
              <a:rPr lang="en-US" sz="2000" b="1" i="0" dirty="0">
                <a:solidFill>
                  <a:srgbClr val="C00000"/>
                </a:solidFill>
                <a:effectLst/>
                <a:latin typeface="Titillium Web"/>
              </a:rPr>
              <a:t>OSPF </a:t>
            </a:r>
            <a:r>
              <a:rPr lang="en-US" altLang="ja-JP" sz="2000" b="1" dirty="0">
                <a:solidFill>
                  <a:srgbClr val="C00000"/>
                </a:solidFill>
              </a:rPr>
              <a:t>link-State </a:t>
            </a:r>
            <a:r>
              <a:rPr lang="ka-GE" altLang="ja-JP" sz="2000" b="1" dirty="0">
                <a:solidFill>
                  <a:srgbClr val="C00000"/>
                </a:solidFill>
              </a:rPr>
              <a:t>როუტინგ პროტოკოლი</a:t>
            </a:r>
            <a:endParaRPr lang="en-US" sz="2000" b="1" i="0" dirty="0">
              <a:solidFill>
                <a:srgbClr val="C00000"/>
              </a:solidFill>
              <a:effectLst/>
              <a:latin typeface="Titillium Web"/>
            </a:endParaRPr>
          </a:p>
          <a:p>
            <a:endParaRPr lang="en-US" sz="2000" b="1" i="0" dirty="0">
              <a:solidFill>
                <a:srgbClr val="C00000"/>
              </a:solidFill>
              <a:effectLst/>
              <a:latin typeface="Titillium Web"/>
            </a:endParaRPr>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7999" y="591216"/>
            <a:ext cx="3823336" cy="3253583"/>
          </a:xfrm>
          <a:prstGeom prst="rect">
            <a:avLst/>
          </a:prstGeom>
        </p:spPr>
      </p:pic>
      <p:sp>
        <p:nvSpPr>
          <p:cNvPr id="6" name="TextBox 5"/>
          <p:cNvSpPr txBox="1"/>
          <p:nvPr/>
        </p:nvSpPr>
        <p:spPr>
          <a:xfrm>
            <a:off x="402336" y="3744873"/>
            <a:ext cx="11301479" cy="2545633"/>
          </a:xfrm>
          <a:prstGeom prst="rect">
            <a:avLst/>
          </a:prstGeom>
          <a:noFill/>
        </p:spPr>
        <p:txBody>
          <a:bodyPr wrap="square" rtlCol="0">
            <a:spAutoFit/>
          </a:bodyPr>
          <a:lstStyle/>
          <a:p>
            <a:pPr>
              <a:lnSpc>
                <a:spcPct val="150000"/>
              </a:lnSpc>
            </a:pPr>
            <a:r>
              <a:rPr lang="en-US" dirty="0" err="1"/>
              <a:t>Ospf</a:t>
            </a:r>
            <a:r>
              <a:rPr lang="en-US" dirty="0"/>
              <a:t> </a:t>
            </a:r>
            <a:r>
              <a:rPr lang="ka-GE" dirty="0"/>
              <a:t>როუტინგ პროტოკოლი როგორც სხვა </a:t>
            </a:r>
            <a:r>
              <a:rPr lang="en-US" dirty="0"/>
              <a:t>link</a:t>
            </a:r>
            <a:r>
              <a:rPr lang="ka-GE" dirty="0"/>
              <a:t>-</a:t>
            </a:r>
            <a:r>
              <a:rPr lang="en-US" dirty="0"/>
              <a:t>state </a:t>
            </a:r>
            <a:r>
              <a:rPr lang="ka-GE" dirty="0"/>
              <a:t>როუტინგ პროტოკოლები  მუშაობს როგორც ნავიგაციის სისტემა მას გააჩნია მთლიანი ქსელის რუკა, და ამ რუკის საშუალებით ის არჩევს</a:t>
            </a:r>
          </a:p>
          <a:p>
            <a:pPr>
              <a:lnSpc>
                <a:spcPct val="150000"/>
              </a:lnSpc>
            </a:pPr>
            <a:r>
              <a:rPr lang="ka-GE" dirty="0"/>
              <a:t>საუკეთესო გზას დანიშნულების წერტილამდე და გადააქვს ის როუტინგ ცხრილში.</a:t>
            </a:r>
          </a:p>
          <a:p>
            <a:pPr>
              <a:lnSpc>
                <a:spcPct val="150000"/>
              </a:lnSpc>
            </a:pPr>
            <a:r>
              <a:rPr lang="ka-GE" dirty="0"/>
              <a:t>ეს საკმაოდ კარგი მეთოდია რადგან თითოეულ როუტერს აქვს მთლიანი ქსელის ინფორმაცია, თუმცა მასაც აქვს უარყოფითი მხარე რადგან დიდი ქსელებში როუტერის პროცესორის დატვირთვა საკმაოდ იზრდება.</a:t>
            </a:r>
            <a:endParaRPr lang="en-US" dirty="0"/>
          </a:p>
        </p:txBody>
      </p:sp>
    </p:spTree>
    <p:extLst>
      <p:ext uri="{BB962C8B-B14F-4D97-AF65-F5344CB8AC3E}">
        <p14:creationId xmlns:p14="http://schemas.microsoft.com/office/powerpoint/2010/main" val="2742138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D02B6-0E07-41A1-86EE-73A92E25A5EB}"/>
              </a:ext>
            </a:extLst>
          </p:cNvPr>
          <p:cNvSpPr>
            <a:spLocks noGrp="1"/>
          </p:cNvSpPr>
          <p:nvPr>
            <p:ph type="title"/>
          </p:nvPr>
        </p:nvSpPr>
        <p:spPr>
          <a:xfrm>
            <a:off x="675968" y="748583"/>
            <a:ext cx="10515600" cy="1325563"/>
          </a:xfrm>
        </p:spPr>
        <p:txBody>
          <a:bodyPr>
            <a:normAutofit/>
          </a:bodyPr>
          <a:lstStyle/>
          <a:p>
            <a:pPr algn="ctr"/>
            <a:r>
              <a:rPr lang="ka-GE" sz="2800" b="1" dirty="0">
                <a:solidFill>
                  <a:srgbClr val="C00000"/>
                </a:solidFill>
              </a:rPr>
              <a:t>დინამიკური მარშრუტიზაცია</a:t>
            </a:r>
          </a:p>
        </p:txBody>
      </p:sp>
    </p:spTree>
    <p:extLst>
      <p:ext uri="{BB962C8B-B14F-4D97-AF65-F5344CB8AC3E}">
        <p14:creationId xmlns:p14="http://schemas.microsoft.com/office/powerpoint/2010/main" val="23072732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681383" y="238554"/>
            <a:ext cx="4576637" cy="707886"/>
          </a:xfrm>
          <a:prstGeom prst="rect">
            <a:avLst/>
          </a:prstGeom>
        </p:spPr>
        <p:txBody>
          <a:bodyPr wrap="none">
            <a:spAutoFit/>
          </a:bodyPr>
          <a:lstStyle/>
          <a:p>
            <a:r>
              <a:rPr lang="en-US" sz="2000" b="0" i="0" dirty="0">
                <a:solidFill>
                  <a:srgbClr val="C00000"/>
                </a:solidFill>
                <a:effectLst/>
                <a:latin typeface="Titillium Web"/>
              </a:rPr>
              <a:t>OSPF </a:t>
            </a:r>
            <a:r>
              <a:rPr lang="en-US" altLang="ja-JP" sz="2000" dirty="0">
                <a:solidFill>
                  <a:srgbClr val="C00000"/>
                </a:solidFill>
              </a:rPr>
              <a:t>link-State </a:t>
            </a:r>
            <a:r>
              <a:rPr lang="ka-GE" altLang="ja-JP" sz="2000" dirty="0">
                <a:solidFill>
                  <a:srgbClr val="C00000"/>
                </a:solidFill>
              </a:rPr>
              <a:t>როუტინგ პროტოკოლი</a:t>
            </a:r>
            <a:endParaRPr lang="en-US" sz="2000" b="0" i="0" dirty="0">
              <a:solidFill>
                <a:srgbClr val="C00000"/>
              </a:solidFill>
              <a:effectLst/>
              <a:latin typeface="Titillium Web"/>
            </a:endParaRPr>
          </a:p>
          <a:p>
            <a:endParaRPr lang="en-US" sz="2000" b="0" i="0" dirty="0">
              <a:solidFill>
                <a:srgbClr val="C00000"/>
              </a:solidFill>
              <a:effectLst/>
              <a:latin typeface="Titillium Web"/>
            </a:endParaRPr>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980" y="1094600"/>
            <a:ext cx="4544059" cy="3801005"/>
          </a:xfrm>
          <a:prstGeom prst="rect">
            <a:avLst/>
          </a:prstGeom>
        </p:spPr>
      </p:pic>
      <p:sp>
        <p:nvSpPr>
          <p:cNvPr id="6" name="TextBox 5"/>
          <p:cNvSpPr txBox="1"/>
          <p:nvPr/>
        </p:nvSpPr>
        <p:spPr>
          <a:xfrm>
            <a:off x="4409768" y="843202"/>
            <a:ext cx="7536426" cy="5869620"/>
          </a:xfrm>
          <a:prstGeom prst="rect">
            <a:avLst/>
          </a:prstGeom>
          <a:noFill/>
        </p:spPr>
        <p:txBody>
          <a:bodyPr wrap="square" rtlCol="0">
            <a:spAutoFit/>
          </a:bodyPr>
          <a:lstStyle/>
          <a:p>
            <a:pPr>
              <a:lnSpc>
                <a:spcPct val="150000"/>
              </a:lnSpc>
            </a:pPr>
            <a:r>
              <a:rPr lang="en-US" dirty="0" err="1"/>
              <a:t>Ospf</a:t>
            </a:r>
            <a:r>
              <a:rPr lang="en-US" dirty="0"/>
              <a:t> </a:t>
            </a:r>
            <a:r>
              <a:rPr lang="ka-GE" dirty="0"/>
              <a:t>პროტოკოლის მუშაობს შემდეგნაირად. როდესაც ეს პროტოკოლი გააქტიურდება ქსელში. </a:t>
            </a:r>
            <a:r>
              <a:rPr lang="ka-GE" i="1" dirty="0">
                <a:solidFill>
                  <a:srgbClr val="C00000"/>
                </a:solidFill>
              </a:rPr>
              <a:t>როუტერები</a:t>
            </a:r>
            <a:r>
              <a:rPr lang="ka-GE" dirty="0">
                <a:solidFill>
                  <a:srgbClr val="C00000"/>
                </a:solidFill>
              </a:rPr>
              <a:t> ამყარებენ ერთმანეთთან მეზობლობას. მეზობლობის დადგომის შემდეგ ქსელში ჩართული ყველა </a:t>
            </a:r>
            <a:r>
              <a:rPr lang="ka-GE" i="1" dirty="0">
                <a:solidFill>
                  <a:srgbClr val="C00000"/>
                </a:solidFill>
              </a:rPr>
              <a:t>როუტერი</a:t>
            </a:r>
            <a:r>
              <a:rPr lang="ka-GE" dirty="0">
                <a:solidFill>
                  <a:srgbClr val="C00000"/>
                </a:solidFill>
              </a:rPr>
              <a:t> ერთმანეთს უგზავნის </a:t>
            </a:r>
            <a:r>
              <a:rPr lang="en-US" dirty="0" err="1">
                <a:solidFill>
                  <a:srgbClr val="C00000"/>
                </a:solidFill>
              </a:rPr>
              <a:t>LSA</a:t>
            </a:r>
            <a:r>
              <a:rPr lang="en-US" dirty="0">
                <a:solidFill>
                  <a:srgbClr val="C00000"/>
                </a:solidFill>
              </a:rPr>
              <a:t> </a:t>
            </a:r>
            <a:r>
              <a:rPr lang="ka-GE" dirty="0">
                <a:solidFill>
                  <a:srgbClr val="C00000"/>
                </a:solidFill>
              </a:rPr>
              <a:t>პაკეტებს რომლებიც შეიცავენ ინფორმაციას იმის შესახებ თუ რა ქსელები აქვთ მათ მიერთებული.</a:t>
            </a:r>
            <a:r>
              <a:rPr lang="ka-GE" dirty="0"/>
              <a:t> </a:t>
            </a:r>
            <a:r>
              <a:rPr lang="en-US" dirty="0" err="1"/>
              <a:t>LSA</a:t>
            </a:r>
            <a:r>
              <a:rPr lang="en-US" dirty="0"/>
              <a:t> </a:t>
            </a:r>
            <a:r>
              <a:rPr lang="ka-GE" dirty="0"/>
              <a:t>პაკეტების საფუძველზე ყველა </a:t>
            </a:r>
            <a:r>
              <a:rPr lang="ka-GE" i="1" dirty="0"/>
              <a:t>როუტერი</a:t>
            </a:r>
            <a:r>
              <a:rPr lang="ka-GE" dirty="0"/>
              <a:t> ადგენს </a:t>
            </a:r>
            <a:r>
              <a:rPr lang="en-US" dirty="0" err="1"/>
              <a:t>LSDB</a:t>
            </a:r>
            <a:r>
              <a:rPr lang="en-US" dirty="0"/>
              <a:t>-</a:t>
            </a:r>
            <a:r>
              <a:rPr lang="ka-GE" dirty="0"/>
              <a:t>ის რაც არის მთლიანი ქსელის ტოპოლოგიური რუკა. როდესაც </a:t>
            </a:r>
            <a:r>
              <a:rPr lang="ka-GE" i="1" dirty="0"/>
              <a:t>როუტერი</a:t>
            </a:r>
            <a:r>
              <a:rPr lang="ka-GE" dirty="0"/>
              <a:t> შეადგენს </a:t>
            </a:r>
            <a:r>
              <a:rPr lang="en-US" dirty="0" err="1"/>
              <a:t>LSDB</a:t>
            </a:r>
            <a:r>
              <a:rPr lang="en-US" dirty="0"/>
              <a:t> </a:t>
            </a:r>
            <a:r>
              <a:rPr lang="ka-GE" dirty="0"/>
              <a:t>რუკას. ამის შემდეგ ის იწყებს გამოთვლას ყველა საუკეთესო მარშრუტის სხვადასხვა ქსელამდე. როგორც კი დაადგენს ამ მარშრუტებს ის მას მარშრუტიზაციის ცხრილში. საუკეთესო გზის ასარჩევად </a:t>
            </a:r>
            <a:r>
              <a:rPr lang="en-US" dirty="0"/>
              <a:t>OSPF </a:t>
            </a:r>
            <a:r>
              <a:rPr lang="ka-GE" dirty="0"/>
              <a:t>ი იყენებს </a:t>
            </a:r>
            <a:r>
              <a:rPr lang="en-US" dirty="0" err="1"/>
              <a:t>SFP</a:t>
            </a:r>
            <a:r>
              <a:rPr lang="en-US" dirty="0"/>
              <a:t> </a:t>
            </a:r>
            <a:r>
              <a:rPr lang="ka-GE" dirty="0"/>
              <a:t>ალგორითმს რომელიც დაფუძნებულია გამტარუნარიანობაზე. ანუ </a:t>
            </a:r>
            <a:r>
              <a:rPr lang="en-US" dirty="0"/>
              <a:t>OSPF </a:t>
            </a:r>
            <a:r>
              <a:rPr lang="ka-GE" i="1" dirty="0"/>
              <a:t>ისთვის</a:t>
            </a:r>
            <a:r>
              <a:rPr lang="ka-GE" dirty="0"/>
              <a:t> საუკეთესო გზად ითვლება ის გზა რომელსაც შეუძლია უფრო დიდი ინფორმაციის გატარება.</a:t>
            </a:r>
            <a:endParaRPr lang="en-US" dirty="0"/>
          </a:p>
        </p:txBody>
      </p:sp>
    </p:spTree>
    <p:extLst>
      <p:ext uri="{BB962C8B-B14F-4D97-AF65-F5344CB8AC3E}">
        <p14:creationId xmlns:p14="http://schemas.microsoft.com/office/powerpoint/2010/main" val="16911023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13226" y="598957"/>
            <a:ext cx="4032045" cy="2945921"/>
          </a:xfrm>
          <a:prstGeom prst="rect">
            <a:avLst/>
          </a:prstGeom>
        </p:spPr>
      </p:pic>
      <p:sp>
        <p:nvSpPr>
          <p:cNvPr id="4" name="Rectangle 3"/>
          <p:cNvSpPr/>
          <p:nvPr/>
        </p:nvSpPr>
        <p:spPr>
          <a:xfrm>
            <a:off x="3681383" y="268051"/>
            <a:ext cx="4288931" cy="646331"/>
          </a:xfrm>
          <a:prstGeom prst="rect">
            <a:avLst/>
          </a:prstGeom>
        </p:spPr>
        <p:txBody>
          <a:bodyPr wrap="none">
            <a:spAutoFit/>
          </a:bodyPr>
          <a:lstStyle/>
          <a:p>
            <a:r>
              <a:rPr lang="en-US" b="0" i="0" dirty="0">
                <a:solidFill>
                  <a:srgbClr val="000000"/>
                </a:solidFill>
                <a:effectLst/>
                <a:latin typeface="Titillium Web"/>
              </a:rPr>
              <a:t>OSPF </a:t>
            </a:r>
            <a:r>
              <a:rPr lang="en-US" altLang="ja-JP" dirty="0"/>
              <a:t>link-State </a:t>
            </a:r>
            <a:r>
              <a:rPr lang="ka-GE" altLang="ja-JP" dirty="0"/>
              <a:t>როუტინგ პროტოკოლი</a:t>
            </a:r>
            <a:endParaRPr lang="en-US" b="0" i="0" dirty="0">
              <a:solidFill>
                <a:srgbClr val="000000"/>
              </a:solidFill>
              <a:effectLst/>
              <a:latin typeface="Titillium Web"/>
            </a:endParaRPr>
          </a:p>
          <a:p>
            <a:endParaRPr lang="en-US" b="0" i="0" dirty="0">
              <a:solidFill>
                <a:srgbClr val="000000"/>
              </a:solidFill>
              <a:effectLst/>
              <a:latin typeface="Titillium Web"/>
            </a:endParaRPr>
          </a:p>
        </p:txBody>
      </p:sp>
      <p:pic>
        <p:nvPicPr>
          <p:cNvPr id="6" name="Picture 5" descr="Screen Clippi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31940" y="2430456"/>
            <a:ext cx="1134804" cy="949239"/>
          </a:xfrm>
          <a:prstGeom prst="rect">
            <a:avLst/>
          </a:prstGeom>
        </p:spPr>
      </p:pic>
      <p:sp>
        <p:nvSpPr>
          <p:cNvPr id="7" name="TextBox 6"/>
          <p:cNvSpPr txBox="1"/>
          <p:nvPr/>
        </p:nvSpPr>
        <p:spPr>
          <a:xfrm>
            <a:off x="286192" y="4009954"/>
            <a:ext cx="11725836" cy="2462213"/>
          </a:xfrm>
          <a:prstGeom prst="rect">
            <a:avLst/>
          </a:prstGeom>
          <a:noFill/>
        </p:spPr>
        <p:txBody>
          <a:bodyPr wrap="square" rtlCol="0">
            <a:spAutoFit/>
          </a:bodyPr>
          <a:lstStyle/>
          <a:p>
            <a:r>
              <a:rPr lang="ka-GE" sz="1400" dirty="0"/>
              <a:t>როდესაც ქსელში გვაქვს დიდი რაოდენობით </a:t>
            </a:r>
            <a:r>
              <a:rPr lang="ka-GE" sz="1400" i="1" dirty="0"/>
              <a:t>როუტერები</a:t>
            </a:r>
            <a:r>
              <a:rPr lang="ka-GE" sz="1400" dirty="0"/>
              <a:t> მათ მიერ შედგენილი </a:t>
            </a:r>
            <a:r>
              <a:rPr lang="en-US" sz="1400" dirty="0"/>
              <a:t>LSDB </a:t>
            </a:r>
            <a:r>
              <a:rPr lang="ka-GE" sz="1400" dirty="0"/>
              <a:t>ქსელის რუკაც რა თქმა უნდა დიდი მოცულობის არის, შესაბამისად </a:t>
            </a:r>
            <a:r>
              <a:rPr lang="ka-GE" sz="1400" i="1" dirty="0"/>
              <a:t>როუტერს</a:t>
            </a:r>
            <a:r>
              <a:rPr lang="ka-GE" sz="1400" dirty="0"/>
              <a:t> უწევს უფრო მეტი დატვირთვით ამუშაოს პროცესორი პირველ რიგში იმიტომ რომ ამოარჩიოს საუკეთესო გზა დანიშნულების ქსელებამდე და მეორე რიგში იმიტომ რომ თუ ქსელში მოხდა რაიმე ტიპის ცვლილება ანუ უნდა მოახდინოს მთლიანი რუკის განახლება და ყველა შესაძლო ცვლილების ჩასწორება. პროცესორის დატვირთვის გარდა არის კიდევ ერთი პრობლემა, როგორც ვთქვით </a:t>
            </a:r>
            <a:r>
              <a:rPr lang="en-US" sz="1400" dirty="0"/>
              <a:t>OSPF </a:t>
            </a:r>
            <a:r>
              <a:rPr lang="ka-GE" sz="1400" dirty="0"/>
              <a:t>ში ჩართული </a:t>
            </a:r>
            <a:r>
              <a:rPr lang="ka-GE" sz="1400" i="1" dirty="0"/>
              <a:t>როუტერები</a:t>
            </a:r>
            <a:r>
              <a:rPr lang="ka-GE" sz="1400" dirty="0"/>
              <a:t> ერთმანეთს უგზავნიან </a:t>
            </a:r>
            <a:r>
              <a:rPr lang="en-US" sz="1400" dirty="0"/>
              <a:t>LSA </a:t>
            </a:r>
            <a:r>
              <a:rPr lang="ka-GE" sz="1400" dirty="0"/>
              <a:t>პაკეტებს შესაბამისად რაც უფრო დიდია ქსელი ამ პაკეტების რაოდენობა საკმაოდ იზრდება, რამაც შესაძლოა გამოიწვიოს სხვადასხვა პრობლემები. </a:t>
            </a:r>
            <a:r>
              <a:rPr lang="ka-GE" sz="1400" dirty="0">
                <a:solidFill>
                  <a:srgbClr val="FF0000"/>
                </a:solidFill>
              </a:rPr>
              <a:t>ამ პრობლემის მოსაგვარებლად </a:t>
            </a:r>
            <a:r>
              <a:rPr lang="en-US" sz="1400" dirty="0">
                <a:solidFill>
                  <a:srgbClr val="FF0000"/>
                </a:solidFill>
              </a:rPr>
              <a:t>OSPF-</a:t>
            </a:r>
            <a:r>
              <a:rPr lang="ka-GE" sz="1400" dirty="0">
                <a:solidFill>
                  <a:srgbClr val="FF0000"/>
                </a:solidFill>
              </a:rPr>
              <a:t>ის ქსელი შესაძლოა დავყოთ პატარ პატარა ჯგუფებად არეებად. თითოეულ </a:t>
            </a:r>
            <a:r>
              <a:rPr lang="ka-GE" sz="1400" i="1" dirty="0">
                <a:solidFill>
                  <a:srgbClr val="FF0000"/>
                </a:solidFill>
              </a:rPr>
              <a:t>არეაში</a:t>
            </a:r>
            <a:r>
              <a:rPr lang="ka-GE" sz="1400" dirty="0">
                <a:solidFill>
                  <a:srgbClr val="FF0000"/>
                </a:solidFill>
              </a:rPr>
              <a:t> გაწევრიანებული </a:t>
            </a:r>
            <a:r>
              <a:rPr lang="ka-GE" sz="1400" i="1" dirty="0">
                <a:solidFill>
                  <a:srgbClr val="FF0000"/>
                </a:solidFill>
              </a:rPr>
              <a:t>როუტერი</a:t>
            </a:r>
            <a:r>
              <a:rPr lang="ka-GE" sz="1400" dirty="0">
                <a:solidFill>
                  <a:srgbClr val="FF0000"/>
                </a:solidFill>
              </a:rPr>
              <a:t> ადგენს </a:t>
            </a:r>
            <a:r>
              <a:rPr lang="en-US" sz="1400" dirty="0">
                <a:solidFill>
                  <a:srgbClr val="FF0000"/>
                </a:solidFill>
              </a:rPr>
              <a:t>LSDB </a:t>
            </a:r>
            <a:r>
              <a:rPr lang="ka-GE" sz="1400" dirty="0">
                <a:solidFill>
                  <a:srgbClr val="FF0000"/>
                </a:solidFill>
              </a:rPr>
              <a:t>რუკას რომელიც მოიცავს მხოლოდ იმ </a:t>
            </a:r>
            <a:r>
              <a:rPr lang="ka-GE" sz="1400" i="1" dirty="0">
                <a:solidFill>
                  <a:srgbClr val="FF0000"/>
                </a:solidFill>
              </a:rPr>
              <a:t>არეის</a:t>
            </a:r>
            <a:r>
              <a:rPr lang="ka-GE" sz="1400" dirty="0">
                <a:solidFill>
                  <a:srgbClr val="FF0000"/>
                </a:solidFill>
              </a:rPr>
              <a:t> რუკას რომელშიაც ის იმყოფება. ამ ტექნოლოგიით მცირდება როგორც </a:t>
            </a:r>
            <a:r>
              <a:rPr lang="en-US" sz="1400" dirty="0">
                <a:solidFill>
                  <a:srgbClr val="FF0000"/>
                </a:solidFill>
              </a:rPr>
              <a:t>LSDB </a:t>
            </a:r>
            <a:r>
              <a:rPr lang="ka-GE" sz="1400" dirty="0">
                <a:solidFill>
                  <a:srgbClr val="FF0000"/>
                </a:solidFill>
              </a:rPr>
              <a:t>რუკის ზომა ასევე </a:t>
            </a:r>
            <a:r>
              <a:rPr lang="en-US" sz="1400" dirty="0">
                <a:solidFill>
                  <a:srgbClr val="FF0000"/>
                </a:solidFill>
              </a:rPr>
              <a:t>LSA </a:t>
            </a:r>
            <a:r>
              <a:rPr lang="ka-GE" sz="1400" dirty="0">
                <a:solidFill>
                  <a:srgbClr val="FF0000"/>
                </a:solidFill>
              </a:rPr>
              <a:t>პაკეტების რაოდენობა</a:t>
            </a:r>
            <a:r>
              <a:rPr lang="ka-GE" sz="1400" dirty="0"/>
              <a:t>. და ქსელს ხდის უფრო კომპლექსურს და რაც მთავარია მარტივად სამართავს. რადგან რომელიმე არიაში თუ დაფიქსირდა რაიმე ტიპის პრობლემა ეს ზეგავლენას არ მოახდენს დანარჩენ არეებზე. იმ შემთხვევაში თუ ჩვენ ქსელში არ გვაქვს დიდი რაოდენობით </a:t>
            </a:r>
            <a:r>
              <a:rPr lang="ka-GE" sz="1400" i="1" dirty="0"/>
              <a:t>როუტერი</a:t>
            </a:r>
            <a:r>
              <a:rPr lang="ka-GE" sz="1400" dirty="0"/>
              <a:t> შესაძლებელია ყველა </a:t>
            </a:r>
            <a:r>
              <a:rPr lang="ka-GE" sz="1400" i="1" dirty="0"/>
              <a:t>როუტერის</a:t>
            </a:r>
            <a:r>
              <a:rPr lang="ka-GE" sz="1400" dirty="0"/>
              <a:t> გაერთიანება ერთ </a:t>
            </a:r>
            <a:r>
              <a:rPr lang="ka-GE" sz="1400" i="1" dirty="0"/>
              <a:t>არეაში</a:t>
            </a:r>
            <a:r>
              <a:rPr lang="ka-GE" sz="1400" dirty="0"/>
              <a:t> რისი </a:t>
            </a:r>
            <a:r>
              <a:rPr lang="ka-GE" sz="1400" i="1" dirty="0"/>
              <a:t>საშუალებიტაც</a:t>
            </a:r>
            <a:r>
              <a:rPr lang="ka-GE" sz="1400" dirty="0"/>
              <a:t> ჩვენ მივიღებთ ერთ არიან ქსელს. </a:t>
            </a:r>
            <a:endParaRPr lang="en-US" sz="1400" dirty="0"/>
          </a:p>
        </p:txBody>
      </p:sp>
      <p:pic>
        <p:nvPicPr>
          <p:cNvPr id="8" name="Picture 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305" y="725251"/>
            <a:ext cx="5728448" cy="3181765"/>
          </a:xfrm>
          <a:prstGeom prst="rect">
            <a:avLst/>
          </a:prstGeom>
        </p:spPr>
      </p:pic>
      <p:pic>
        <p:nvPicPr>
          <p:cNvPr id="10" name="Picture 9" descr="Screen Clippi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97423" y="3076266"/>
            <a:ext cx="725492" cy="606858"/>
          </a:xfrm>
          <a:prstGeom prst="rect">
            <a:avLst/>
          </a:prstGeom>
        </p:spPr>
      </p:pic>
      <p:pic>
        <p:nvPicPr>
          <p:cNvPr id="11" name="Picture 10" descr="Screen Clippi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41832" y="1709275"/>
            <a:ext cx="725492" cy="606858"/>
          </a:xfrm>
          <a:prstGeom prst="rect">
            <a:avLst/>
          </a:prstGeom>
        </p:spPr>
      </p:pic>
      <p:pic>
        <p:nvPicPr>
          <p:cNvPr id="12" name="Picture 11" descr="Screen Clippi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759598" y="669662"/>
            <a:ext cx="725492" cy="606858"/>
          </a:xfrm>
          <a:prstGeom prst="rect">
            <a:avLst/>
          </a:prstGeom>
        </p:spPr>
      </p:pic>
      <p:pic>
        <p:nvPicPr>
          <p:cNvPr id="13" name="Picture 12" descr="Screen Clippi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14252" y="1984910"/>
            <a:ext cx="725492" cy="606858"/>
          </a:xfrm>
          <a:prstGeom prst="rect">
            <a:avLst/>
          </a:prstGeom>
        </p:spPr>
      </p:pic>
    </p:spTree>
    <p:extLst>
      <p:ext uri="{BB962C8B-B14F-4D97-AF65-F5344CB8AC3E}">
        <p14:creationId xmlns:p14="http://schemas.microsoft.com/office/powerpoint/2010/main" val="39424994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1586753" y="-197223"/>
            <a:ext cx="9099175" cy="5074914"/>
            <a:chOff x="1531493" y="716286"/>
            <a:chExt cx="9153013" cy="5083879"/>
          </a:xfrm>
        </p:grpSpPr>
        <p:pic>
          <p:nvPicPr>
            <p:cNvPr id="6" name="Picture 5"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1493" y="716286"/>
              <a:ext cx="9153013" cy="5083879"/>
            </a:xfrm>
            <a:prstGeom prst="rect">
              <a:avLst/>
            </a:prstGeom>
          </p:spPr>
        </p:pic>
        <p:sp>
          <p:nvSpPr>
            <p:cNvPr id="7" name="Rectangle 6"/>
            <p:cNvSpPr/>
            <p:nvPr/>
          </p:nvSpPr>
          <p:spPr>
            <a:xfrm>
              <a:off x="3587941" y="2751275"/>
              <a:ext cx="544790" cy="276999"/>
            </a:xfrm>
            <a:prstGeom prst="rect">
              <a:avLst/>
            </a:prstGeom>
          </p:spPr>
          <p:txBody>
            <a:bodyPr wrap="square">
              <a:spAutoFit/>
            </a:bodyPr>
            <a:lstStyle/>
            <a:p>
              <a:r>
                <a:rPr lang="en-US" sz="1200" b="1" i="0" dirty="0">
                  <a:solidFill>
                    <a:schemeClr val="bg1"/>
                  </a:solidFill>
                  <a:effectLst/>
                  <a:latin typeface="Open Sans"/>
                </a:rPr>
                <a:t>ABR</a:t>
              </a:r>
              <a:endParaRPr lang="en-US" dirty="0">
                <a:solidFill>
                  <a:schemeClr val="bg1"/>
                </a:solidFill>
              </a:endParaRPr>
            </a:p>
          </p:txBody>
        </p:sp>
        <p:sp>
          <p:nvSpPr>
            <p:cNvPr id="10" name="Rectangle 9"/>
            <p:cNvSpPr/>
            <p:nvPr/>
          </p:nvSpPr>
          <p:spPr>
            <a:xfrm>
              <a:off x="5345023" y="3360875"/>
              <a:ext cx="544790" cy="276999"/>
            </a:xfrm>
            <a:prstGeom prst="rect">
              <a:avLst/>
            </a:prstGeom>
          </p:spPr>
          <p:txBody>
            <a:bodyPr wrap="square">
              <a:spAutoFit/>
            </a:bodyPr>
            <a:lstStyle/>
            <a:p>
              <a:r>
                <a:rPr lang="en-US" sz="1200" b="1" i="0" dirty="0">
                  <a:solidFill>
                    <a:schemeClr val="bg1"/>
                  </a:solidFill>
                  <a:effectLst/>
                  <a:latin typeface="Open Sans"/>
                </a:rPr>
                <a:t>ABR</a:t>
              </a:r>
              <a:endParaRPr lang="en-US" dirty="0">
                <a:solidFill>
                  <a:schemeClr val="bg1"/>
                </a:solidFill>
              </a:endParaRPr>
            </a:p>
          </p:txBody>
        </p:sp>
        <p:sp>
          <p:nvSpPr>
            <p:cNvPr id="11" name="Rectangle 10"/>
            <p:cNvSpPr/>
            <p:nvPr/>
          </p:nvSpPr>
          <p:spPr>
            <a:xfrm>
              <a:off x="7136223" y="2814028"/>
              <a:ext cx="544790" cy="276999"/>
            </a:xfrm>
            <a:prstGeom prst="rect">
              <a:avLst/>
            </a:prstGeom>
          </p:spPr>
          <p:txBody>
            <a:bodyPr wrap="square">
              <a:spAutoFit/>
            </a:bodyPr>
            <a:lstStyle/>
            <a:p>
              <a:r>
                <a:rPr lang="en-US" sz="1200" b="1" i="0" dirty="0">
                  <a:solidFill>
                    <a:schemeClr val="bg1"/>
                  </a:solidFill>
                  <a:effectLst/>
                  <a:latin typeface="Open Sans"/>
                </a:rPr>
                <a:t>ABR</a:t>
              </a:r>
              <a:endParaRPr lang="en-US" dirty="0">
                <a:solidFill>
                  <a:schemeClr val="bg1"/>
                </a:solidFill>
              </a:endParaRPr>
            </a:p>
          </p:txBody>
        </p:sp>
        <p:sp>
          <p:nvSpPr>
            <p:cNvPr id="12" name="Rectangle 11"/>
            <p:cNvSpPr/>
            <p:nvPr/>
          </p:nvSpPr>
          <p:spPr>
            <a:xfrm>
              <a:off x="3668623" y="2381943"/>
              <a:ext cx="544790" cy="369332"/>
            </a:xfrm>
            <a:prstGeom prst="rect">
              <a:avLst/>
            </a:prstGeom>
          </p:spPr>
          <p:txBody>
            <a:bodyPr wrap="square">
              <a:spAutoFit/>
            </a:bodyPr>
            <a:lstStyle/>
            <a:p>
              <a:r>
                <a:rPr lang="en-US" b="1" dirty="0"/>
                <a:t>R1</a:t>
              </a:r>
            </a:p>
          </p:txBody>
        </p:sp>
        <p:sp>
          <p:nvSpPr>
            <p:cNvPr id="13" name="Rectangle 12"/>
            <p:cNvSpPr/>
            <p:nvPr/>
          </p:nvSpPr>
          <p:spPr>
            <a:xfrm>
              <a:off x="5345023" y="2952527"/>
              <a:ext cx="544790" cy="369332"/>
            </a:xfrm>
            <a:prstGeom prst="rect">
              <a:avLst/>
            </a:prstGeom>
          </p:spPr>
          <p:txBody>
            <a:bodyPr wrap="square">
              <a:spAutoFit/>
            </a:bodyPr>
            <a:lstStyle/>
            <a:p>
              <a:r>
                <a:rPr lang="en-US" b="1" dirty="0"/>
                <a:t>R2</a:t>
              </a:r>
            </a:p>
          </p:txBody>
        </p:sp>
        <p:sp>
          <p:nvSpPr>
            <p:cNvPr id="14" name="Rectangle 13"/>
            <p:cNvSpPr/>
            <p:nvPr/>
          </p:nvSpPr>
          <p:spPr>
            <a:xfrm>
              <a:off x="7176564" y="2385082"/>
              <a:ext cx="544790" cy="369332"/>
            </a:xfrm>
            <a:prstGeom prst="rect">
              <a:avLst/>
            </a:prstGeom>
          </p:spPr>
          <p:txBody>
            <a:bodyPr wrap="square">
              <a:spAutoFit/>
            </a:bodyPr>
            <a:lstStyle/>
            <a:p>
              <a:r>
                <a:rPr lang="en-US" b="1" dirty="0"/>
                <a:t>R3</a:t>
              </a:r>
            </a:p>
          </p:txBody>
        </p:sp>
      </p:grpSp>
      <p:sp>
        <p:nvSpPr>
          <p:cNvPr id="16" name="TextBox 15"/>
          <p:cNvSpPr txBox="1"/>
          <p:nvPr/>
        </p:nvSpPr>
        <p:spPr>
          <a:xfrm>
            <a:off x="537881" y="4679595"/>
            <a:ext cx="11196918" cy="2130135"/>
          </a:xfrm>
          <a:prstGeom prst="rect">
            <a:avLst/>
          </a:prstGeom>
          <a:noFill/>
        </p:spPr>
        <p:txBody>
          <a:bodyPr wrap="square" rtlCol="0">
            <a:spAutoFit/>
          </a:bodyPr>
          <a:lstStyle/>
          <a:p>
            <a:pPr>
              <a:lnSpc>
                <a:spcPct val="150000"/>
              </a:lnSpc>
            </a:pPr>
            <a:r>
              <a:rPr lang="ka-GE" i="1" dirty="0"/>
              <a:t>როუტერები</a:t>
            </a:r>
            <a:r>
              <a:rPr lang="ka-GE" dirty="0"/>
              <a:t> რომლებიც მდებარეობენ არეების შორის ეწოდებათ </a:t>
            </a:r>
            <a:r>
              <a:rPr lang="ka-GE" dirty="0">
                <a:solidFill>
                  <a:srgbClr val="FF0000"/>
                </a:solidFill>
              </a:rPr>
              <a:t>არეა მოსაზღვრე </a:t>
            </a:r>
            <a:r>
              <a:rPr lang="ka-GE" i="1" dirty="0">
                <a:solidFill>
                  <a:srgbClr val="FF0000"/>
                </a:solidFill>
              </a:rPr>
              <a:t>როუტერები</a:t>
            </a:r>
            <a:r>
              <a:rPr lang="ka-GE" dirty="0">
                <a:solidFill>
                  <a:srgbClr val="FF0000"/>
                </a:solidFill>
              </a:rPr>
              <a:t>.</a:t>
            </a:r>
            <a:r>
              <a:rPr lang="ka-GE" dirty="0"/>
              <a:t> </a:t>
            </a:r>
            <a:r>
              <a:rPr lang="en-US" dirty="0"/>
              <a:t>ABR </a:t>
            </a:r>
            <a:r>
              <a:rPr lang="ka-GE" dirty="0"/>
              <a:t>ამ </a:t>
            </a:r>
            <a:r>
              <a:rPr lang="ka-GE" i="1" dirty="0"/>
              <a:t>როუტერებს</a:t>
            </a:r>
            <a:r>
              <a:rPr lang="ka-GE" dirty="0"/>
              <a:t> გააჩნიათ ინფორმაცია ყველა იმ </a:t>
            </a:r>
            <a:r>
              <a:rPr lang="ka-GE" i="1" dirty="0"/>
              <a:t>არეას</a:t>
            </a:r>
            <a:r>
              <a:rPr lang="ka-GE" dirty="0"/>
              <a:t> შესახებ რის გამოყოფასაც ისინი აკეთებენ ერთმანეთისგან. მაგალითად </a:t>
            </a:r>
            <a:r>
              <a:rPr lang="en-US" dirty="0"/>
              <a:t>R1 </a:t>
            </a:r>
            <a:r>
              <a:rPr lang="ka-GE" i="1" dirty="0"/>
              <a:t>როუტერს</a:t>
            </a:r>
            <a:r>
              <a:rPr lang="ka-GE" dirty="0"/>
              <a:t> </a:t>
            </a:r>
            <a:r>
              <a:rPr lang="ka-GE" i="1" dirty="0"/>
              <a:t>რომელიც</a:t>
            </a:r>
            <a:r>
              <a:rPr lang="ka-GE" dirty="0"/>
              <a:t> ერთმანეთისგან გამოყოფს არეა 1 და არეა 0 ს აქვს სრული ინფორმაცია ორივე </a:t>
            </a:r>
            <a:r>
              <a:rPr lang="ka-GE" i="1" dirty="0"/>
              <a:t>არეის</a:t>
            </a:r>
            <a:r>
              <a:rPr lang="ka-GE" dirty="0"/>
              <a:t> შესახებ. შესაბამისად ამ </a:t>
            </a:r>
            <a:r>
              <a:rPr lang="ka-GE" i="1" dirty="0"/>
              <a:t>როუტერის</a:t>
            </a:r>
            <a:r>
              <a:rPr lang="ka-GE" dirty="0"/>
              <a:t> საშუალებით ხდება კავშირი არეებს შორის.</a:t>
            </a:r>
            <a:endParaRPr lang="en-US" dirty="0"/>
          </a:p>
        </p:txBody>
      </p:sp>
    </p:spTree>
    <p:extLst>
      <p:ext uri="{BB962C8B-B14F-4D97-AF65-F5344CB8AC3E}">
        <p14:creationId xmlns:p14="http://schemas.microsoft.com/office/powerpoint/2010/main" val="1962444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2588" y="142546"/>
            <a:ext cx="7264626" cy="4035008"/>
          </a:xfrm>
          <a:prstGeom prst="rect">
            <a:avLst/>
          </a:prstGeom>
        </p:spPr>
      </p:pic>
      <p:sp>
        <p:nvSpPr>
          <p:cNvPr id="5" name="TextBox 4"/>
          <p:cNvSpPr txBox="1"/>
          <p:nvPr/>
        </p:nvSpPr>
        <p:spPr>
          <a:xfrm>
            <a:off x="722671" y="4074478"/>
            <a:ext cx="10559845" cy="1631216"/>
          </a:xfrm>
          <a:prstGeom prst="rect">
            <a:avLst/>
          </a:prstGeom>
          <a:noFill/>
        </p:spPr>
        <p:txBody>
          <a:bodyPr wrap="square" rtlCol="0">
            <a:spAutoFit/>
          </a:bodyPr>
          <a:lstStyle/>
          <a:p>
            <a:r>
              <a:rPr lang="ka-GE" sz="2000" dirty="0"/>
              <a:t>ქსელის არეებად დაყოფის დროს უნდა გავითვალისწინოთ რამდენიმე მნიშვნელოვანი საკითხი</a:t>
            </a:r>
          </a:p>
          <a:p>
            <a:pPr marL="285750" indent="-285750">
              <a:buFont typeface="Arial" panose="020B0604020202020204" pitchFamily="34" charset="0"/>
              <a:buChar char="•"/>
            </a:pPr>
            <a:r>
              <a:rPr lang="ka-GE" sz="2000" dirty="0"/>
              <a:t>ქსელში აუცილებლად უნდა გვქონდეს მთავარი არეა (</a:t>
            </a:r>
            <a:r>
              <a:rPr lang="en-US" sz="2000" dirty="0"/>
              <a:t>backbone area</a:t>
            </a:r>
            <a:r>
              <a:rPr lang="ka-GE" sz="2000" dirty="0"/>
              <a:t>)</a:t>
            </a:r>
          </a:p>
          <a:p>
            <a:pPr marL="285750" indent="-285750">
              <a:buFont typeface="Arial" panose="020B0604020202020204" pitchFamily="34" charset="0"/>
              <a:buChar char="•"/>
            </a:pPr>
            <a:r>
              <a:rPr lang="en-US" sz="2000" dirty="0"/>
              <a:t>backbone area</a:t>
            </a:r>
            <a:r>
              <a:rPr lang="ka-GE" sz="2000" dirty="0"/>
              <a:t>-ს არია ნომერი ყოველითვის არის 0</a:t>
            </a:r>
          </a:p>
          <a:p>
            <a:pPr marL="285750" indent="-285750">
              <a:buFont typeface="Arial" panose="020B0604020202020204" pitchFamily="34" charset="0"/>
              <a:buChar char="•"/>
            </a:pPr>
            <a:r>
              <a:rPr lang="ka-GE" sz="2000" dirty="0"/>
              <a:t>სხვა დანარჩენ არეებს აუხილებლად უნდა ქონდეთ კავშირი მთავარ არეასთან</a:t>
            </a:r>
            <a:endParaRPr lang="en-US" sz="2000" dirty="0"/>
          </a:p>
        </p:txBody>
      </p:sp>
      <p:sp>
        <p:nvSpPr>
          <p:cNvPr id="6" name="TextBox 5"/>
          <p:cNvSpPr txBox="1"/>
          <p:nvPr/>
        </p:nvSpPr>
        <p:spPr>
          <a:xfrm>
            <a:off x="909484" y="5705694"/>
            <a:ext cx="8901953" cy="707886"/>
          </a:xfrm>
          <a:prstGeom prst="rect">
            <a:avLst/>
          </a:prstGeom>
          <a:noFill/>
        </p:spPr>
        <p:txBody>
          <a:bodyPr wrap="square" rtlCol="0">
            <a:spAutoFit/>
          </a:bodyPr>
          <a:lstStyle/>
          <a:p>
            <a:r>
              <a:rPr lang="ka-GE" sz="2000" dirty="0">
                <a:solidFill>
                  <a:srgbClr val="C00000"/>
                </a:solidFill>
              </a:rPr>
              <a:t>როუტერები რომლებიც იმყოფებიან მთავარ არეაში არიან </a:t>
            </a:r>
            <a:r>
              <a:rPr lang="en-US" sz="2000" dirty="0">
                <a:solidFill>
                  <a:srgbClr val="C00000"/>
                </a:solidFill>
              </a:rPr>
              <a:t>BACKBONE </a:t>
            </a:r>
            <a:r>
              <a:rPr lang="ka-GE" sz="2000" dirty="0">
                <a:solidFill>
                  <a:srgbClr val="C00000"/>
                </a:solidFill>
              </a:rPr>
              <a:t>როუტერები </a:t>
            </a:r>
            <a:endParaRPr lang="en-US" sz="2000" dirty="0">
              <a:solidFill>
                <a:srgbClr val="C00000"/>
              </a:solidFill>
            </a:endParaRPr>
          </a:p>
        </p:txBody>
      </p:sp>
    </p:spTree>
    <p:extLst>
      <p:ext uri="{BB962C8B-B14F-4D97-AF65-F5344CB8AC3E}">
        <p14:creationId xmlns:p14="http://schemas.microsoft.com/office/powerpoint/2010/main" val="39287046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681383" y="268051"/>
            <a:ext cx="4576637" cy="707886"/>
          </a:xfrm>
          <a:prstGeom prst="rect">
            <a:avLst/>
          </a:prstGeom>
        </p:spPr>
        <p:txBody>
          <a:bodyPr wrap="none">
            <a:spAutoFit/>
          </a:bodyPr>
          <a:lstStyle/>
          <a:p>
            <a:r>
              <a:rPr lang="en-US" sz="2000" b="0" i="0" dirty="0">
                <a:solidFill>
                  <a:srgbClr val="C00000"/>
                </a:solidFill>
                <a:effectLst/>
                <a:latin typeface="Titillium Web"/>
              </a:rPr>
              <a:t>OSPF </a:t>
            </a:r>
            <a:r>
              <a:rPr lang="en-US" altLang="ja-JP" sz="2000" dirty="0">
                <a:solidFill>
                  <a:srgbClr val="C00000"/>
                </a:solidFill>
              </a:rPr>
              <a:t>link-State </a:t>
            </a:r>
            <a:r>
              <a:rPr lang="ka-GE" altLang="ja-JP" sz="2000" dirty="0">
                <a:solidFill>
                  <a:srgbClr val="C00000"/>
                </a:solidFill>
              </a:rPr>
              <a:t>როუტინგ პროტოკოლი</a:t>
            </a:r>
            <a:endParaRPr lang="en-US" sz="2000" b="0" i="0" dirty="0">
              <a:solidFill>
                <a:srgbClr val="C00000"/>
              </a:solidFill>
              <a:effectLst/>
              <a:latin typeface="Titillium Web"/>
            </a:endParaRPr>
          </a:p>
          <a:p>
            <a:endParaRPr lang="en-US" sz="2000" b="0" i="0" dirty="0">
              <a:solidFill>
                <a:srgbClr val="C00000"/>
              </a:solidFill>
              <a:effectLst/>
              <a:latin typeface="Titillium Web"/>
            </a:endParaRPr>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8554" y="806806"/>
            <a:ext cx="5454588" cy="2444763"/>
          </a:xfrm>
          <a:prstGeom prst="rect">
            <a:avLst/>
          </a:prstGeom>
        </p:spPr>
      </p:pic>
      <p:sp>
        <p:nvSpPr>
          <p:cNvPr id="6" name="TextBox 5"/>
          <p:cNvSpPr txBox="1"/>
          <p:nvPr/>
        </p:nvSpPr>
        <p:spPr>
          <a:xfrm>
            <a:off x="395748" y="3429000"/>
            <a:ext cx="11400503" cy="2818272"/>
          </a:xfrm>
          <a:prstGeom prst="rect">
            <a:avLst/>
          </a:prstGeom>
          <a:noFill/>
        </p:spPr>
        <p:txBody>
          <a:bodyPr wrap="square" rtlCol="0">
            <a:spAutoFit/>
          </a:bodyPr>
          <a:lstStyle/>
          <a:p>
            <a:pPr>
              <a:lnSpc>
                <a:spcPct val="150000"/>
              </a:lnSpc>
            </a:pPr>
            <a:r>
              <a:rPr lang="ka-GE" sz="2000" dirty="0"/>
              <a:t>ჩვენ ვთქვით რომ თავდაპირველად </a:t>
            </a:r>
            <a:r>
              <a:rPr lang="en-US" sz="2000" dirty="0" err="1"/>
              <a:t>osfp</a:t>
            </a:r>
            <a:r>
              <a:rPr lang="en-US" sz="2000" dirty="0"/>
              <a:t> </a:t>
            </a:r>
            <a:r>
              <a:rPr lang="ka-GE" sz="2000" dirty="0"/>
              <a:t>ში ჩართულ </a:t>
            </a:r>
            <a:r>
              <a:rPr lang="ka-GE" sz="2000" i="1" dirty="0"/>
              <a:t>როუტერებს</a:t>
            </a:r>
            <a:r>
              <a:rPr lang="ka-GE" sz="2000" dirty="0"/>
              <a:t> შორის უნდა მოხდეს მეზობლობის დამყარება. მეზობლობა დადგეს ამისათვის </a:t>
            </a:r>
            <a:r>
              <a:rPr lang="ka-GE" sz="2000" i="1" dirty="0"/>
              <a:t>როუტერებმა</a:t>
            </a:r>
            <a:r>
              <a:rPr lang="ka-GE" sz="2000" dirty="0"/>
              <a:t> ერთმანეთში თავდაპირველად უნდა გააგზავნონ </a:t>
            </a:r>
            <a:r>
              <a:rPr lang="en-US" sz="2000" dirty="0"/>
              <a:t>Hello </a:t>
            </a:r>
            <a:r>
              <a:rPr lang="ka-GE" sz="2000" dirty="0"/>
              <a:t>პაკეტები. როგორც კი </a:t>
            </a:r>
            <a:r>
              <a:rPr lang="ka-GE" sz="2000" i="1" dirty="0"/>
              <a:t>როუტერებს</a:t>
            </a:r>
            <a:r>
              <a:rPr lang="ka-GE" sz="2000" dirty="0"/>
              <a:t> შორის გაიცვლება ეს პაკეტები მათ შორის დამყარდება მეზობლობა. </a:t>
            </a:r>
            <a:r>
              <a:rPr lang="ka-GE" sz="2000" dirty="0">
                <a:solidFill>
                  <a:srgbClr val="FF0000"/>
                </a:solidFill>
              </a:rPr>
              <a:t>იმისთვის რომ </a:t>
            </a:r>
            <a:r>
              <a:rPr lang="en-US" sz="2000" dirty="0">
                <a:solidFill>
                  <a:srgbClr val="FF0000"/>
                </a:solidFill>
              </a:rPr>
              <a:t>HELLO </a:t>
            </a:r>
            <a:r>
              <a:rPr lang="ka-GE" sz="2000" dirty="0">
                <a:solidFill>
                  <a:srgbClr val="FF0000"/>
                </a:solidFill>
              </a:rPr>
              <a:t>პაკეტები წარმატებით გაიცვალოს </a:t>
            </a:r>
            <a:r>
              <a:rPr lang="ka-GE" sz="2000" i="1" dirty="0">
                <a:solidFill>
                  <a:srgbClr val="FF0000"/>
                </a:solidFill>
              </a:rPr>
              <a:t>როუტერებს</a:t>
            </a:r>
            <a:r>
              <a:rPr lang="ka-GE" sz="2000" dirty="0">
                <a:solidFill>
                  <a:srgbClr val="FF0000"/>
                </a:solidFill>
              </a:rPr>
              <a:t> შორის აუცილებელი პირობაა რომ მათი საკონტაქტო ინტერფეისები იმყოფებოდნენ ერთი და იმავე არიაში.</a:t>
            </a:r>
            <a:endParaRPr lang="en-US" sz="2000" dirty="0">
              <a:solidFill>
                <a:srgbClr val="FF0000"/>
              </a:solidFill>
            </a:endParaRPr>
          </a:p>
        </p:txBody>
      </p:sp>
    </p:spTree>
    <p:extLst>
      <p:ext uri="{BB962C8B-B14F-4D97-AF65-F5344CB8AC3E}">
        <p14:creationId xmlns:p14="http://schemas.microsoft.com/office/powerpoint/2010/main" val="15440645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525358" y="97721"/>
            <a:ext cx="4640759" cy="1015663"/>
          </a:xfrm>
          <a:prstGeom prst="rect">
            <a:avLst/>
          </a:prstGeom>
        </p:spPr>
        <p:txBody>
          <a:bodyPr wrap="none">
            <a:spAutoFit/>
          </a:bodyPr>
          <a:lstStyle/>
          <a:p>
            <a:pPr algn="ctr"/>
            <a:r>
              <a:rPr lang="en-US" sz="2000" b="0" i="0" dirty="0">
                <a:solidFill>
                  <a:srgbClr val="FF0000"/>
                </a:solidFill>
                <a:effectLst/>
                <a:latin typeface="Titillium Web"/>
              </a:rPr>
              <a:t>OSPF </a:t>
            </a:r>
            <a:r>
              <a:rPr lang="en-US" altLang="ja-JP" sz="2000" dirty="0">
                <a:solidFill>
                  <a:srgbClr val="FF0000"/>
                </a:solidFill>
              </a:rPr>
              <a:t>link-State </a:t>
            </a:r>
            <a:r>
              <a:rPr lang="ka-GE" altLang="ja-JP" sz="2000" dirty="0">
                <a:solidFill>
                  <a:srgbClr val="FF0000"/>
                </a:solidFill>
              </a:rPr>
              <a:t>როუტინგ პროტოკოლი.</a:t>
            </a:r>
          </a:p>
          <a:p>
            <a:pPr algn="ctr"/>
            <a:r>
              <a:rPr lang="ka-GE" sz="2000" b="0" i="0" dirty="0">
                <a:solidFill>
                  <a:srgbClr val="FF0000"/>
                </a:solidFill>
                <a:effectLst/>
                <a:latin typeface="Titillium Web"/>
              </a:rPr>
              <a:t>საუკეთესო გზის გამოთვლა</a:t>
            </a:r>
            <a:endParaRPr lang="en-US" sz="2000" b="0" i="0" dirty="0">
              <a:solidFill>
                <a:srgbClr val="FF0000"/>
              </a:solidFill>
              <a:effectLst/>
              <a:latin typeface="Titillium Web"/>
            </a:endParaRPr>
          </a:p>
          <a:p>
            <a:endParaRPr lang="en-US" sz="2000" b="0" i="0" dirty="0">
              <a:solidFill>
                <a:srgbClr val="FF0000"/>
              </a:solidFill>
              <a:effectLst/>
              <a:latin typeface="Titillium Web"/>
            </a:endParaRPr>
          </a:p>
        </p:txBody>
      </p:sp>
      <p:sp>
        <p:nvSpPr>
          <p:cNvPr id="7" name="TextBox 6"/>
          <p:cNvSpPr txBox="1"/>
          <p:nvPr/>
        </p:nvSpPr>
        <p:spPr>
          <a:xfrm>
            <a:off x="484854" y="874455"/>
            <a:ext cx="11187535" cy="2554545"/>
          </a:xfrm>
          <a:prstGeom prst="rect">
            <a:avLst/>
          </a:prstGeom>
          <a:noFill/>
        </p:spPr>
        <p:txBody>
          <a:bodyPr wrap="square" rtlCol="0">
            <a:spAutoFit/>
          </a:bodyPr>
          <a:lstStyle/>
          <a:p>
            <a:r>
              <a:rPr lang="en-US" sz="2000" dirty="0" err="1"/>
              <a:t>Ospf</a:t>
            </a:r>
            <a:r>
              <a:rPr lang="ka-GE" sz="2000" dirty="0"/>
              <a:t>-</a:t>
            </a:r>
            <a:r>
              <a:rPr lang="en-US" sz="2000" dirty="0"/>
              <a:t> </a:t>
            </a:r>
            <a:r>
              <a:rPr lang="ka-GE" sz="2000" dirty="0"/>
              <a:t>ი საუკეთესო გზას დანიშნულებამდე ირჩევს </a:t>
            </a:r>
            <a:r>
              <a:rPr lang="en-US" sz="2000" dirty="0" err="1"/>
              <a:t>spf</a:t>
            </a:r>
            <a:r>
              <a:rPr lang="en-US" sz="2000" dirty="0"/>
              <a:t> </a:t>
            </a:r>
            <a:r>
              <a:rPr lang="ka-GE" sz="2000" dirty="0"/>
              <a:t>ალგორითმის საშუალებით. რომელიც ეფუძნება </a:t>
            </a:r>
            <a:r>
              <a:rPr lang="ka-GE" sz="2000" dirty="0">
                <a:solidFill>
                  <a:srgbClr val="C00000"/>
                </a:solidFill>
              </a:rPr>
              <a:t>კავშირის გამტარუნარიანობას</a:t>
            </a:r>
            <a:r>
              <a:rPr lang="ka-GE" sz="2000" dirty="0"/>
              <a:t>. </a:t>
            </a:r>
            <a:r>
              <a:rPr lang="ka-GE" sz="2000" dirty="0">
                <a:solidFill>
                  <a:srgbClr val="C00000"/>
                </a:solidFill>
              </a:rPr>
              <a:t>გამტარუნარიანობის მიხედვით ყველა კავშირს ენიჭება თავისი რიცხვითი მნიშვნელობა, და მთლიანი გზის ღირებულება ითვლება ამ რიცხვების ჯამის საშუალებით.</a:t>
            </a:r>
            <a:r>
              <a:rPr lang="ka-GE" sz="2000" dirty="0"/>
              <a:t> </a:t>
            </a:r>
            <a:r>
              <a:rPr lang="ka-GE" sz="2000" dirty="0">
                <a:solidFill>
                  <a:srgbClr val="C00000"/>
                </a:solidFill>
              </a:rPr>
              <a:t>რაც უფრო პატარაა გზის ჯამური ღირებულება გზა მეტად პრიორიტეტულია. გზა რომელსაც გააჩნია საუკეთესო ღირებულება გადადის მარშრუტიზაციის ცხრილში. </a:t>
            </a:r>
            <a:r>
              <a:rPr lang="ka-GE" sz="2000" dirty="0"/>
              <a:t>განვიხილოთ მაგალითი სადაც </a:t>
            </a:r>
            <a:r>
              <a:rPr lang="en-US" sz="2000" dirty="0"/>
              <a:t>R1 </a:t>
            </a:r>
            <a:r>
              <a:rPr lang="ka-GE" sz="2000" i="1" dirty="0"/>
              <a:t>როუტერს</a:t>
            </a:r>
            <a:r>
              <a:rPr lang="ka-GE" sz="2000" dirty="0"/>
              <a:t> სურს რომ დაუკავშირდეს წითელი ისრით აღნიშნულ ქსელს. ამისთვის ის ანიჭებს ყველა გზას თავის მნიშვნელობას და ითვლის სრულ ღირებულებას. </a:t>
            </a:r>
            <a:endParaRPr lang="en-US" sz="2000" dirty="0"/>
          </a:p>
        </p:txBody>
      </p:sp>
      <p:sp>
        <p:nvSpPr>
          <p:cNvPr id="9" name="TextBox 8"/>
          <p:cNvSpPr txBox="1"/>
          <p:nvPr/>
        </p:nvSpPr>
        <p:spPr>
          <a:xfrm>
            <a:off x="5495259" y="3389163"/>
            <a:ext cx="6508377" cy="3377656"/>
          </a:xfrm>
          <a:prstGeom prst="rect">
            <a:avLst/>
          </a:prstGeom>
          <a:noFill/>
        </p:spPr>
        <p:txBody>
          <a:bodyPr wrap="square" rtlCol="0">
            <a:spAutoFit/>
          </a:bodyPr>
          <a:lstStyle/>
          <a:p>
            <a:pPr>
              <a:lnSpc>
                <a:spcPct val="150000"/>
              </a:lnSpc>
            </a:pPr>
            <a:r>
              <a:rPr lang="ka-GE" dirty="0"/>
              <a:t>ამ შემთხვევაში </a:t>
            </a:r>
            <a:r>
              <a:rPr lang="en-US" dirty="0"/>
              <a:t>R1 </a:t>
            </a:r>
            <a:r>
              <a:rPr lang="ka-GE" dirty="0"/>
              <a:t>ს აქვს სამი გზა იმისთვის რომ დაუკავშირდეს წითელი ისრით აღნიშნულ ქსელს.</a:t>
            </a:r>
          </a:p>
          <a:p>
            <a:pPr>
              <a:lnSpc>
                <a:spcPct val="150000"/>
              </a:lnSpc>
            </a:pPr>
            <a:r>
              <a:rPr lang="ka-GE" dirty="0"/>
              <a:t>მწვანე გზა, წითელი გზა , და ლურჯი გზა.</a:t>
            </a:r>
          </a:p>
          <a:p>
            <a:pPr>
              <a:lnSpc>
                <a:spcPct val="150000"/>
              </a:lnSpc>
            </a:pPr>
            <a:r>
              <a:rPr lang="ka-GE" dirty="0"/>
              <a:t>ლურჯი გზის ღირებულება =10+8+5=23</a:t>
            </a:r>
          </a:p>
          <a:p>
            <a:pPr>
              <a:lnSpc>
                <a:spcPct val="150000"/>
              </a:lnSpc>
            </a:pPr>
            <a:r>
              <a:rPr lang="ka-GE" dirty="0"/>
              <a:t>წითელი გზის ღირებულება = 5+5+5=15</a:t>
            </a:r>
          </a:p>
          <a:p>
            <a:pPr>
              <a:lnSpc>
                <a:spcPct val="150000"/>
              </a:lnSpc>
            </a:pPr>
            <a:r>
              <a:rPr lang="ka-GE" dirty="0"/>
              <a:t>მწვანე გზის ღირებულებაა = 20+20+5=45</a:t>
            </a:r>
          </a:p>
          <a:p>
            <a:pPr>
              <a:lnSpc>
                <a:spcPct val="150000"/>
              </a:lnSpc>
            </a:pPr>
            <a:r>
              <a:rPr lang="ka-GE" dirty="0"/>
              <a:t>ამ შემთხვევაში როუტერი აირჩევს საუკეთესო გზად წითელ გზას რადგან მისი ღირებულება არის ყველაზე დაბალი.</a:t>
            </a:r>
          </a:p>
        </p:txBody>
      </p:sp>
      <p:grpSp>
        <p:nvGrpSpPr>
          <p:cNvPr id="16" name="Group 15"/>
          <p:cNvGrpSpPr/>
          <p:nvPr/>
        </p:nvGrpSpPr>
        <p:grpSpPr>
          <a:xfrm>
            <a:off x="206799" y="3703898"/>
            <a:ext cx="5291064" cy="3056381"/>
            <a:chOff x="0" y="3151091"/>
            <a:chExt cx="6723530" cy="3487270"/>
          </a:xfrm>
        </p:grpSpPr>
        <p:pic>
          <p:nvPicPr>
            <p:cNvPr id="5" name="Picture 4" descr="Screen Clipping"/>
            <p:cNvPicPr>
              <a:picLocks noChangeAspect="1"/>
            </p:cNvPicPr>
            <p:nvPr/>
          </p:nvPicPr>
          <p:blipFill rotWithShape="1">
            <a:blip r:embed="rId2">
              <a:extLst>
                <a:ext uri="{28A0092B-C50C-407E-A947-70E740481C1C}">
                  <a14:useLocalDpi xmlns:a14="http://schemas.microsoft.com/office/drawing/2010/main" val="0"/>
                </a:ext>
              </a:extLst>
            </a:blip>
            <a:srcRect r="7158"/>
            <a:stretch/>
          </p:blipFill>
          <p:spPr>
            <a:xfrm>
              <a:off x="0" y="3151091"/>
              <a:ext cx="6131859" cy="3487270"/>
            </a:xfrm>
            <a:prstGeom prst="rect">
              <a:avLst/>
            </a:prstGeom>
          </p:spPr>
        </p:pic>
        <p:sp>
          <p:nvSpPr>
            <p:cNvPr id="8" name="Left Arrow 7"/>
            <p:cNvSpPr/>
            <p:nvPr/>
          </p:nvSpPr>
          <p:spPr>
            <a:xfrm>
              <a:off x="6131859" y="4715436"/>
              <a:ext cx="591671" cy="322729"/>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Minus 9"/>
            <p:cNvSpPr/>
            <p:nvPr/>
          </p:nvSpPr>
          <p:spPr>
            <a:xfrm rot="19649323">
              <a:off x="200242" y="3933648"/>
              <a:ext cx="2991222" cy="271610"/>
            </a:xfrm>
            <a:prstGeom prst="mathMinus">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Minus 10"/>
            <p:cNvSpPr/>
            <p:nvPr/>
          </p:nvSpPr>
          <p:spPr>
            <a:xfrm rot="19649323">
              <a:off x="2617522" y="5343915"/>
              <a:ext cx="2868233" cy="271610"/>
            </a:xfrm>
            <a:prstGeom prst="mathMinus">
              <a:avLst>
                <a:gd name="adj1" fmla="val 19482"/>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Minus 11"/>
            <p:cNvSpPr/>
            <p:nvPr/>
          </p:nvSpPr>
          <p:spPr>
            <a:xfrm rot="1866379">
              <a:off x="386471" y="5354719"/>
              <a:ext cx="2791241" cy="271610"/>
            </a:xfrm>
            <a:prstGeom prst="mathMinu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Minus 12"/>
            <p:cNvSpPr/>
            <p:nvPr/>
          </p:nvSpPr>
          <p:spPr>
            <a:xfrm rot="1866379">
              <a:off x="2673273" y="3917062"/>
              <a:ext cx="2791241" cy="271610"/>
            </a:xfrm>
            <a:prstGeom prst="mathMinus">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Minus 13"/>
            <p:cNvSpPr/>
            <p:nvPr/>
          </p:nvSpPr>
          <p:spPr>
            <a:xfrm>
              <a:off x="516986" y="4717938"/>
              <a:ext cx="2351720" cy="283432"/>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Minus 14"/>
            <p:cNvSpPr/>
            <p:nvPr/>
          </p:nvSpPr>
          <p:spPr>
            <a:xfrm>
              <a:off x="2924629" y="4717938"/>
              <a:ext cx="2283865" cy="283432"/>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453961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78021" y="4018876"/>
            <a:ext cx="10833992" cy="2545633"/>
          </a:xfrm>
          <a:prstGeom prst="rect">
            <a:avLst/>
          </a:prstGeom>
          <a:noFill/>
        </p:spPr>
        <p:txBody>
          <a:bodyPr wrap="square" rtlCol="0">
            <a:spAutoFit/>
          </a:bodyPr>
          <a:lstStyle/>
          <a:p>
            <a:pPr algn="just">
              <a:lnSpc>
                <a:spcPct val="150000"/>
              </a:lnSpc>
            </a:pPr>
            <a:r>
              <a:rPr lang="ka-GE" dirty="0"/>
              <a:t>იმ შემთხვევაში როცა დანიშნულების ქსელამდე გვაქვს ორი ერთნაირი ღირებულების გზა ქსელში მოხდება ინფორმაციის გაგზავნა ორივე გზის საშუალებით.</a:t>
            </a:r>
          </a:p>
          <a:p>
            <a:pPr algn="just">
              <a:lnSpc>
                <a:spcPct val="150000"/>
              </a:lnSpc>
            </a:pPr>
            <a:r>
              <a:rPr lang="ka-GE" dirty="0"/>
              <a:t>ამ შემთხვევაში მწვანე გზას და ლურჯ გზას აქვს თანაბარი ღირებულება და ეს არის </a:t>
            </a:r>
          </a:p>
          <a:p>
            <a:pPr algn="just">
              <a:lnSpc>
                <a:spcPct val="150000"/>
              </a:lnSpc>
            </a:pPr>
            <a:r>
              <a:rPr lang="ka-GE" dirty="0"/>
              <a:t>5+5+5=15</a:t>
            </a:r>
          </a:p>
          <a:p>
            <a:pPr algn="just">
              <a:lnSpc>
                <a:spcPct val="150000"/>
              </a:lnSpc>
            </a:pPr>
            <a:r>
              <a:rPr lang="en-US" dirty="0"/>
              <a:t>R1 </a:t>
            </a:r>
            <a:r>
              <a:rPr lang="ka-GE" dirty="0"/>
              <a:t>როუტერს თუ დასჭირდება ინფორმაციის გაგზავნა წითელი ისრით მონიშნულ ქსელთან ის ინფორმაციის რაღაც ნაწილს გააგზავნის ლურჯი გზით ხოლო მეორე ნაწილს მწვანე გზით.</a:t>
            </a:r>
            <a:endParaRPr lang="en-US" dirty="0"/>
          </a:p>
        </p:txBody>
      </p:sp>
      <p:grpSp>
        <p:nvGrpSpPr>
          <p:cNvPr id="10" name="Group 9"/>
          <p:cNvGrpSpPr/>
          <p:nvPr/>
        </p:nvGrpSpPr>
        <p:grpSpPr>
          <a:xfrm>
            <a:off x="2061139" y="0"/>
            <a:ext cx="7034432" cy="4132729"/>
            <a:chOff x="1998386" y="0"/>
            <a:chExt cx="7034432" cy="4132729"/>
          </a:xfrm>
        </p:grpSpPr>
        <p:pic>
          <p:nvPicPr>
            <p:cNvPr id="4" name="Picture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8386" y="0"/>
              <a:ext cx="7034432" cy="4132729"/>
            </a:xfrm>
            <a:prstGeom prst="rect">
              <a:avLst/>
            </a:prstGeom>
          </p:spPr>
        </p:pic>
        <p:sp>
          <p:nvSpPr>
            <p:cNvPr id="6" name="Minus 5"/>
            <p:cNvSpPr/>
            <p:nvPr/>
          </p:nvSpPr>
          <p:spPr>
            <a:xfrm>
              <a:off x="2698374" y="1864660"/>
              <a:ext cx="2501154" cy="228599"/>
            </a:xfrm>
            <a:prstGeom prst="mathMinus">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Minus 6"/>
            <p:cNvSpPr/>
            <p:nvPr/>
          </p:nvSpPr>
          <p:spPr>
            <a:xfrm>
              <a:off x="5414680" y="1864660"/>
              <a:ext cx="2501154" cy="228599"/>
            </a:xfrm>
            <a:prstGeom prst="mathMinus">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inus 7"/>
            <p:cNvSpPr/>
            <p:nvPr/>
          </p:nvSpPr>
          <p:spPr>
            <a:xfrm rot="19703963">
              <a:off x="2339886" y="981517"/>
              <a:ext cx="3170322" cy="228599"/>
            </a:xfrm>
            <a:prstGeom prst="mathMinu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Minus 8"/>
            <p:cNvSpPr/>
            <p:nvPr/>
          </p:nvSpPr>
          <p:spPr>
            <a:xfrm rot="1880134">
              <a:off x="5170853" y="1024060"/>
              <a:ext cx="3170322" cy="228599"/>
            </a:xfrm>
            <a:prstGeom prst="mathMinu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Left Arrow 10"/>
          <p:cNvSpPr/>
          <p:nvPr/>
        </p:nvSpPr>
        <p:spPr>
          <a:xfrm>
            <a:off x="9249153" y="1772931"/>
            <a:ext cx="726141" cy="501707"/>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79289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OSPF Part II | CCNA Blog"/>
          <p:cNvPicPr>
            <a:picLocks noChangeAspect="1" noChangeArrowheads="1"/>
          </p:cNvPicPr>
          <p:nvPr/>
        </p:nvPicPr>
        <p:blipFill rotWithShape="1">
          <a:blip r:embed="rId2">
            <a:extLst>
              <a:ext uri="{28A0092B-C50C-407E-A947-70E740481C1C}">
                <a14:useLocalDpi xmlns:a14="http://schemas.microsoft.com/office/drawing/2010/main" val="0"/>
              </a:ext>
            </a:extLst>
          </a:blip>
          <a:srcRect l="40608"/>
          <a:stretch/>
        </p:blipFill>
        <p:spPr bwMode="auto">
          <a:xfrm>
            <a:off x="708212" y="1184367"/>
            <a:ext cx="4964616" cy="373725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87507" y="207854"/>
            <a:ext cx="5952565" cy="646331"/>
          </a:xfrm>
          <a:prstGeom prst="rect">
            <a:avLst/>
          </a:prstGeom>
          <a:noFill/>
        </p:spPr>
        <p:txBody>
          <a:bodyPr wrap="square" rtlCol="0">
            <a:spAutoFit/>
          </a:bodyPr>
          <a:lstStyle/>
          <a:p>
            <a:pPr algn="ctr"/>
            <a:r>
              <a:rPr lang="en-US" dirty="0">
                <a:solidFill>
                  <a:srgbClr val="C00000"/>
                </a:solidFill>
              </a:rPr>
              <a:t>OSPF </a:t>
            </a:r>
            <a:r>
              <a:rPr lang="ka-GE" dirty="0">
                <a:solidFill>
                  <a:srgbClr val="C00000"/>
                </a:solidFill>
              </a:rPr>
              <a:t>ის გზის ღირებულებების მნიშვნელობები გამტარუნარიანობის მიხედვით</a:t>
            </a:r>
            <a:endParaRPr lang="en-US" dirty="0">
              <a:solidFill>
                <a:srgbClr val="C00000"/>
              </a:solidFill>
            </a:endParaRPr>
          </a:p>
        </p:txBody>
      </p:sp>
    </p:spTree>
    <p:extLst>
      <p:ext uri="{BB962C8B-B14F-4D97-AF65-F5344CB8AC3E}">
        <p14:creationId xmlns:p14="http://schemas.microsoft.com/office/powerpoint/2010/main" val="8046790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73270" y="249405"/>
            <a:ext cx="7882286" cy="646331"/>
          </a:xfrm>
          <a:prstGeom prst="rect">
            <a:avLst/>
          </a:prstGeom>
        </p:spPr>
        <p:txBody>
          <a:bodyPr wrap="none">
            <a:spAutoFit/>
          </a:bodyPr>
          <a:lstStyle/>
          <a:p>
            <a:pPr algn="ctr"/>
            <a:r>
              <a:rPr lang="en-US" b="0" i="0" dirty="0">
                <a:solidFill>
                  <a:srgbClr val="C00000"/>
                </a:solidFill>
                <a:effectLst/>
                <a:latin typeface="Titillium Web"/>
              </a:rPr>
              <a:t>OSPF </a:t>
            </a:r>
            <a:r>
              <a:rPr lang="en-US" altLang="ja-JP" dirty="0">
                <a:solidFill>
                  <a:srgbClr val="C00000"/>
                </a:solidFill>
              </a:rPr>
              <a:t>link-State</a:t>
            </a:r>
            <a:r>
              <a:rPr lang="ka-GE" altLang="ja-JP" dirty="0">
                <a:solidFill>
                  <a:srgbClr val="C00000"/>
                </a:solidFill>
              </a:rPr>
              <a:t> როუტინგ პროტოკოლის </a:t>
            </a:r>
          </a:p>
          <a:p>
            <a:pPr algn="ctr"/>
            <a:r>
              <a:rPr lang="ka-GE" altLang="ja-JP" dirty="0">
                <a:solidFill>
                  <a:srgbClr val="C00000"/>
                </a:solidFill>
              </a:rPr>
              <a:t>კონფიგურაცია როდესაც ყველა როუტერი იმყოფება ერთი არეას შიგნით</a:t>
            </a:r>
            <a:r>
              <a:rPr lang="en-US" altLang="ja-JP" dirty="0">
                <a:solidFill>
                  <a:srgbClr val="C00000"/>
                </a:solidFill>
              </a:rPr>
              <a:t> </a:t>
            </a:r>
            <a:endParaRPr lang="en-US" dirty="0">
              <a:solidFill>
                <a:srgbClr val="C00000"/>
              </a:solidFill>
            </a:endParaRPr>
          </a:p>
        </p:txBody>
      </p:sp>
      <p:pic>
        <p:nvPicPr>
          <p:cNvPr id="9" name="Picture 8"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200" y="947156"/>
            <a:ext cx="5773251" cy="3841660"/>
          </a:xfrm>
          <a:prstGeom prst="rect">
            <a:avLst/>
          </a:prstGeom>
        </p:spPr>
      </p:pic>
      <p:sp>
        <p:nvSpPr>
          <p:cNvPr id="10" name="TextBox 9"/>
          <p:cNvSpPr txBox="1"/>
          <p:nvPr/>
        </p:nvSpPr>
        <p:spPr>
          <a:xfrm>
            <a:off x="6483096" y="947156"/>
            <a:ext cx="5845355" cy="1384995"/>
          </a:xfrm>
          <a:prstGeom prst="rect">
            <a:avLst/>
          </a:prstGeom>
          <a:noFill/>
        </p:spPr>
        <p:txBody>
          <a:bodyPr wrap="square" rtlCol="0">
            <a:spAutoFit/>
          </a:bodyPr>
          <a:lstStyle/>
          <a:p>
            <a:r>
              <a:rPr lang="en-US" sz="1400" dirty="0"/>
              <a:t>R1 -</a:t>
            </a:r>
            <a:r>
              <a:rPr lang="ka-GE" sz="1400" dirty="0"/>
              <a:t>ის კონფიგურაცია</a:t>
            </a:r>
            <a:endParaRPr lang="en-US" sz="1400" dirty="0"/>
          </a:p>
          <a:p>
            <a:endParaRPr lang="en-US" sz="1400" dirty="0"/>
          </a:p>
          <a:p>
            <a:r>
              <a:rPr lang="en-US" sz="1400" dirty="0">
                <a:effectLst/>
              </a:rPr>
              <a:t>R1(</a:t>
            </a:r>
            <a:r>
              <a:rPr lang="en-US" sz="1400" dirty="0" err="1">
                <a:effectLst/>
              </a:rPr>
              <a:t>config</a:t>
            </a:r>
            <a:r>
              <a:rPr lang="en-US" sz="1400" dirty="0">
                <a:effectLst/>
              </a:rPr>
              <a:t>)#</a:t>
            </a:r>
            <a:r>
              <a:rPr lang="en-US" sz="1400" dirty="0">
                <a:solidFill>
                  <a:srgbClr val="FF0000"/>
                </a:solidFill>
                <a:effectLst/>
              </a:rPr>
              <a:t>router </a:t>
            </a:r>
            <a:r>
              <a:rPr lang="en-US" sz="1400" dirty="0" err="1">
                <a:solidFill>
                  <a:srgbClr val="FF0000"/>
                </a:solidFill>
                <a:effectLst/>
              </a:rPr>
              <a:t>ospf</a:t>
            </a:r>
            <a:r>
              <a:rPr lang="en-US" sz="1400" dirty="0">
                <a:solidFill>
                  <a:srgbClr val="FF0000"/>
                </a:solidFill>
                <a:effectLst/>
              </a:rPr>
              <a:t> 1</a:t>
            </a:r>
          </a:p>
          <a:p>
            <a:r>
              <a:rPr lang="en-US" sz="1400" dirty="0">
                <a:effectLst/>
              </a:rPr>
              <a:t>R1(</a:t>
            </a:r>
            <a:r>
              <a:rPr lang="en-US" sz="1400" dirty="0" err="1">
                <a:effectLst/>
              </a:rPr>
              <a:t>config</a:t>
            </a:r>
            <a:r>
              <a:rPr lang="en-US" sz="1400" dirty="0">
                <a:effectLst/>
              </a:rPr>
              <a:t>-router)#</a:t>
            </a:r>
            <a:r>
              <a:rPr lang="en-US" sz="1400" dirty="0">
                <a:solidFill>
                  <a:srgbClr val="FF0000"/>
                </a:solidFill>
                <a:effectLst/>
              </a:rPr>
              <a:t>network </a:t>
            </a:r>
            <a:r>
              <a:rPr lang="en-US" sz="1400" dirty="0">
                <a:solidFill>
                  <a:srgbClr val="00B0F0"/>
                </a:solidFill>
                <a:effectLst/>
              </a:rPr>
              <a:t>192.168.12.0</a:t>
            </a:r>
            <a:r>
              <a:rPr lang="en-US" sz="1400" dirty="0">
                <a:effectLst/>
              </a:rPr>
              <a:t> </a:t>
            </a:r>
            <a:r>
              <a:rPr lang="en-US" sz="1400" dirty="0">
                <a:solidFill>
                  <a:schemeClr val="accent2"/>
                </a:solidFill>
                <a:effectLst/>
              </a:rPr>
              <a:t>0.0.0.255</a:t>
            </a:r>
            <a:r>
              <a:rPr lang="en-US" sz="1400" dirty="0">
                <a:effectLst/>
              </a:rPr>
              <a:t> </a:t>
            </a:r>
            <a:r>
              <a:rPr lang="en-US" sz="1400" dirty="0">
                <a:solidFill>
                  <a:srgbClr val="00B050"/>
                </a:solidFill>
                <a:effectLst/>
              </a:rPr>
              <a:t>area 0</a:t>
            </a:r>
          </a:p>
          <a:p>
            <a:r>
              <a:rPr lang="en-US" sz="1400" dirty="0">
                <a:effectLst/>
              </a:rPr>
              <a:t>R1(</a:t>
            </a:r>
            <a:r>
              <a:rPr lang="en-US" sz="1400" dirty="0" err="1">
                <a:effectLst/>
              </a:rPr>
              <a:t>config</a:t>
            </a:r>
            <a:r>
              <a:rPr lang="en-US" sz="1400" dirty="0">
                <a:effectLst/>
              </a:rPr>
              <a:t>-router)#</a:t>
            </a:r>
            <a:r>
              <a:rPr lang="en-US" sz="1400" dirty="0">
                <a:solidFill>
                  <a:srgbClr val="FF0000"/>
                </a:solidFill>
                <a:effectLst/>
              </a:rPr>
              <a:t>network</a:t>
            </a:r>
            <a:r>
              <a:rPr lang="en-US" sz="1400" dirty="0">
                <a:effectLst/>
              </a:rPr>
              <a:t> </a:t>
            </a:r>
            <a:r>
              <a:rPr lang="en-US" sz="1400" dirty="0">
                <a:solidFill>
                  <a:srgbClr val="00B0F0"/>
                </a:solidFill>
                <a:effectLst/>
              </a:rPr>
              <a:t>192.168.13.0</a:t>
            </a:r>
            <a:r>
              <a:rPr lang="en-US" sz="1400" dirty="0">
                <a:effectLst/>
              </a:rPr>
              <a:t> </a:t>
            </a:r>
            <a:r>
              <a:rPr lang="en-US" sz="1400" dirty="0">
                <a:solidFill>
                  <a:schemeClr val="accent2"/>
                </a:solidFill>
                <a:effectLst/>
              </a:rPr>
              <a:t>0.0.0.255</a:t>
            </a:r>
            <a:r>
              <a:rPr lang="en-US" sz="1400" dirty="0">
                <a:effectLst/>
              </a:rPr>
              <a:t> </a:t>
            </a:r>
            <a:r>
              <a:rPr lang="en-US" sz="1400" dirty="0">
                <a:solidFill>
                  <a:srgbClr val="00B050"/>
                </a:solidFill>
                <a:effectLst/>
              </a:rPr>
              <a:t>area 0</a:t>
            </a:r>
            <a:endParaRPr lang="ka-GE" sz="1400" dirty="0">
              <a:solidFill>
                <a:srgbClr val="00B050"/>
              </a:solidFill>
            </a:endParaRPr>
          </a:p>
          <a:p>
            <a:endParaRPr lang="en-US" sz="1400" dirty="0"/>
          </a:p>
        </p:txBody>
      </p:sp>
      <p:sp>
        <p:nvSpPr>
          <p:cNvPr id="11" name="Rectangle 10"/>
          <p:cNvSpPr/>
          <p:nvPr/>
        </p:nvSpPr>
        <p:spPr>
          <a:xfrm>
            <a:off x="6483096" y="3531322"/>
            <a:ext cx="5065776" cy="1600438"/>
          </a:xfrm>
          <a:prstGeom prst="rect">
            <a:avLst/>
          </a:prstGeom>
        </p:spPr>
        <p:txBody>
          <a:bodyPr wrap="square">
            <a:spAutoFit/>
          </a:bodyPr>
          <a:lstStyle/>
          <a:p>
            <a:r>
              <a:rPr lang="en-US" sz="1400" dirty="0"/>
              <a:t>R3 -</a:t>
            </a:r>
            <a:r>
              <a:rPr lang="ka-GE" sz="1400" dirty="0"/>
              <a:t>ის კონფიგურაცია</a:t>
            </a:r>
            <a:endParaRPr lang="en-US" sz="1400" dirty="0"/>
          </a:p>
          <a:p>
            <a:endParaRPr lang="en-US" sz="1400" dirty="0">
              <a:effectLst/>
            </a:endParaRPr>
          </a:p>
          <a:p>
            <a:r>
              <a:rPr lang="en-US" sz="1400" dirty="0">
                <a:effectLst/>
              </a:rPr>
              <a:t>R3(</a:t>
            </a:r>
            <a:r>
              <a:rPr lang="en-US" sz="1400" dirty="0" err="1">
                <a:effectLst/>
              </a:rPr>
              <a:t>config</a:t>
            </a:r>
            <a:r>
              <a:rPr lang="en-US" sz="1400" dirty="0">
                <a:effectLst/>
              </a:rPr>
              <a:t>)#</a:t>
            </a:r>
            <a:r>
              <a:rPr lang="en-US" sz="1400" dirty="0">
                <a:solidFill>
                  <a:srgbClr val="FF0000"/>
                </a:solidFill>
                <a:effectLst/>
              </a:rPr>
              <a:t>router </a:t>
            </a:r>
            <a:r>
              <a:rPr lang="en-US" sz="1400" dirty="0" err="1">
                <a:solidFill>
                  <a:srgbClr val="FF0000"/>
                </a:solidFill>
                <a:effectLst/>
              </a:rPr>
              <a:t>ospf</a:t>
            </a:r>
            <a:r>
              <a:rPr lang="en-US" sz="1400" dirty="0">
                <a:solidFill>
                  <a:srgbClr val="FF0000"/>
                </a:solidFill>
                <a:effectLst/>
              </a:rPr>
              <a:t> 1</a:t>
            </a:r>
          </a:p>
          <a:p>
            <a:r>
              <a:rPr lang="en-US" sz="1400" dirty="0">
                <a:effectLst/>
              </a:rPr>
              <a:t>R3(</a:t>
            </a:r>
            <a:r>
              <a:rPr lang="en-US" sz="1400" dirty="0" err="1">
                <a:effectLst/>
              </a:rPr>
              <a:t>config</a:t>
            </a:r>
            <a:r>
              <a:rPr lang="en-US" sz="1400" dirty="0">
                <a:effectLst/>
              </a:rPr>
              <a:t>-router)#</a:t>
            </a:r>
            <a:r>
              <a:rPr lang="en-US" sz="1400" dirty="0">
                <a:solidFill>
                  <a:srgbClr val="FF0000"/>
                </a:solidFill>
                <a:effectLst/>
              </a:rPr>
              <a:t>network</a:t>
            </a:r>
            <a:r>
              <a:rPr lang="en-US" sz="1400" dirty="0">
                <a:effectLst/>
              </a:rPr>
              <a:t> </a:t>
            </a:r>
            <a:r>
              <a:rPr lang="en-US" sz="1400" dirty="0">
                <a:solidFill>
                  <a:srgbClr val="00B0F0"/>
                </a:solidFill>
                <a:effectLst/>
              </a:rPr>
              <a:t>192.168.13.0</a:t>
            </a:r>
            <a:r>
              <a:rPr lang="en-US" sz="1400" dirty="0">
                <a:effectLst/>
              </a:rPr>
              <a:t> </a:t>
            </a:r>
            <a:r>
              <a:rPr lang="en-US" sz="1400" dirty="0">
                <a:solidFill>
                  <a:schemeClr val="accent2"/>
                </a:solidFill>
                <a:effectLst/>
              </a:rPr>
              <a:t>0.0.0.255</a:t>
            </a:r>
            <a:r>
              <a:rPr lang="en-US" sz="1400" dirty="0">
                <a:effectLst/>
              </a:rPr>
              <a:t> </a:t>
            </a:r>
            <a:r>
              <a:rPr lang="en-US" sz="1400" dirty="0">
                <a:solidFill>
                  <a:srgbClr val="00B050"/>
                </a:solidFill>
                <a:effectLst/>
              </a:rPr>
              <a:t>area 0</a:t>
            </a:r>
          </a:p>
          <a:p>
            <a:r>
              <a:rPr lang="en-US" sz="1400" dirty="0">
                <a:effectLst/>
              </a:rPr>
              <a:t>R3(</a:t>
            </a:r>
            <a:r>
              <a:rPr lang="en-US" sz="1400" dirty="0" err="1">
                <a:effectLst/>
              </a:rPr>
              <a:t>config</a:t>
            </a:r>
            <a:r>
              <a:rPr lang="en-US" sz="1400" dirty="0">
                <a:effectLst/>
              </a:rPr>
              <a:t>-router)#</a:t>
            </a:r>
            <a:r>
              <a:rPr lang="en-US" sz="1400" dirty="0">
                <a:solidFill>
                  <a:srgbClr val="FF0000"/>
                </a:solidFill>
                <a:effectLst/>
              </a:rPr>
              <a:t>network </a:t>
            </a:r>
            <a:r>
              <a:rPr lang="en-US" sz="1400" dirty="0">
                <a:solidFill>
                  <a:srgbClr val="00B0F0"/>
                </a:solidFill>
                <a:effectLst/>
              </a:rPr>
              <a:t>192.168.23.0</a:t>
            </a:r>
            <a:r>
              <a:rPr lang="en-US" sz="1400" dirty="0">
                <a:effectLst/>
              </a:rPr>
              <a:t> </a:t>
            </a:r>
            <a:r>
              <a:rPr lang="en-US" sz="1400" dirty="0">
                <a:solidFill>
                  <a:schemeClr val="accent2"/>
                </a:solidFill>
                <a:effectLst/>
              </a:rPr>
              <a:t>0.0.0.255</a:t>
            </a:r>
            <a:r>
              <a:rPr lang="en-US" sz="1400" dirty="0">
                <a:effectLst/>
              </a:rPr>
              <a:t> </a:t>
            </a:r>
            <a:r>
              <a:rPr lang="en-US" sz="1400" dirty="0">
                <a:solidFill>
                  <a:srgbClr val="00B050"/>
                </a:solidFill>
                <a:effectLst/>
              </a:rPr>
              <a:t>area 0</a:t>
            </a:r>
          </a:p>
          <a:p>
            <a:r>
              <a:rPr lang="en-US" sz="1400" dirty="0">
                <a:effectLst/>
              </a:rPr>
              <a:t>R3(</a:t>
            </a:r>
            <a:r>
              <a:rPr lang="en-US" sz="1400" dirty="0" err="1">
                <a:effectLst/>
              </a:rPr>
              <a:t>config</a:t>
            </a:r>
            <a:r>
              <a:rPr lang="en-US" sz="1400" dirty="0">
                <a:effectLst/>
              </a:rPr>
              <a:t>-router)#</a:t>
            </a:r>
            <a:r>
              <a:rPr lang="en-US" sz="1400" dirty="0">
                <a:solidFill>
                  <a:srgbClr val="FF0000"/>
                </a:solidFill>
                <a:effectLst/>
              </a:rPr>
              <a:t>network </a:t>
            </a:r>
            <a:r>
              <a:rPr lang="en-US" sz="1400" dirty="0">
                <a:solidFill>
                  <a:srgbClr val="00B0F0"/>
                </a:solidFill>
                <a:effectLst/>
              </a:rPr>
              <a:t>192.168.1.0</a:t>
            </a:r>
            <a:r>
              <a:rPr lang="en-US" sz="1400" dirty="0">
                <a:effectLst/>
              </a:rPr>
              <a:t> </a:t>
            </a:r>
            <a:r>
              <a:rPr lang="en-US" sz="1400" dirty="0">
                <a:solidFill>
                  <a:schemeClr val="accent2"/>
                </a:solidFill>
                <a:effectLst/>
              </a:rPr>
              <a:t>0.0.0.255</a:t>
            </a:r>
            <a:r>
              <a:rPr lang="en-US" sz="1400" dirty="0">
                <a:effectLst/>
              </a:rPr>
              <a:t> </a:t>
            </a:r>
            <a:r>
              <a:rPr lang="en-US" sz="1400" dirty="0">
                <a:solidFill>
                  <a:srgbClr val="00B050"/>
                </a:solidFill>
                <a:effectLst/>
              </a:rPr>
              <a:t>area 0</a:t>
            </a:r>
          </a:p>
          <a:p>
            <a:endParaRPr lang="en-US" sz="1400" dirty="0">
              <a:solidFill>
                <a:srgbClr val="00B050"/>
              </a:solidFill>
            </a:endParaRPr>
          </a:p>
        </p:txBody>
      </p:sp>
      <p:sp>
        <p:nvSpPr>
          <p:cNvPr id="13" name="Rectangle 12"/>
          <p:cNvSpPr/>
          <p:nvPr/>
        </p:nvSpPr>
        <p:spPr>
          <a:xfrm>
            <a:off x="6483096" y="2153149"/>
            <a:ext cx="6096000" cy="1384995"/>
          </a:xfrm>
          <a:prstGeom prst="rect">
            <a:avLst/>
          </a:prstGeom>
        </p:spPr>
        <p:txBody>
          <a:bodyPr>
            <a:spAutoFit/>
          </a:bodyPr>
          <a:lstStyle/>
          <a:p>
            <a:r>
              <a:rPr lang="en-US" sz="1400" dirty="0"/>
              <a:t>R2 -</a:t>
            </a:r>
            <a:r>
              <a:rPr lang="ka-GE" sz="1400" dirty="0"/>
              <a:t>ის კონფიგურაცია</a:t>
            </a:r>
            <a:endParaRPr lang="en-US" sz="1400" dirty="0"/>
          </a:p>
          <a:p>
            <a:endParaRPr lang="en-US" sz="1400" dirty="0">
              <a:effectLst/>
            </a:endParaRPr>
          </a:p>
          <a:p>
            <a:r>
              <a:rPr lang="en-US" sz="1400" dirty="0">
                <a:effectLst/>
              </a:rPr>
              <a:t>R2(</a:t>
            </a:r>
            <a:r>
              <a:rPr lang="en-US" sz="1400" dirty="0" err="1">
                <a:effectLst/>
              </a:rPr>
              <a:t>config</a:t>
            </a:r>
            <a:r>
              <a:rPr lang="en-US" sz="1400" dirty="0">
                <a:effectLst/>
              </a:rPr>
              <a:t>)#</a:t>
            </a:r>
            <a:r>
              <a:rPr lang="en-US" sz="1400" dirty="0">
                <a:solidFill>
                  <a:srgbClr val="FF0000"/>
                </a:solidFill>
                <a:effectLst/>
              </a:rPr>
              <a:t>router </a:t>
            </a:r>
            <a:r>
              <a:rPr lang="en-US" sz="1400" dirty="0" err="1">
                <a:solidFill>
                  <a:srgbClr val="FF0000"/>
                </a:solidFill>
                <a:effectLst/>
              </a:rPr>
              <a:t>ospf</a:t>
            </a:r>
            <a:r>
              <a:rPr lang="en-US" sz="1400" dirty="0">
                <a:solidFill>
                  <a:srgbClr val="FF0000"/>
                </a:solidFill>
                <a:effectLst/>
              </a:rPr>
              <a:t> 1</a:t>
            </a:r>
          </a:p>
          <a:p>
            <a:r>
              <a:rPr lang="en-US" sz="1400" dirty="0">
                <a:effectLst/>
              </a:rPr>
              <a:t>R2(</a:t>
            </a:r>
            <a:r>
              <a:rPr lang="en-US" sz="1400" dirty="0" err="1">
                <a:effectLst/>
              </a:rPr>
              <a:t>config</a:t>
            </a:r>
            <a:r>
              <a:rPr lang="en-US" sz="1400" dirty="0">
                <a:effectLst/>
              </a:rPr>
              <a:t>-router)#</a:t>
            </a:r>
            <a:r>
              <a:rPr lang="en-US" sz="1400" dirty="0">
                <a:solidFill>
                  <a:srgbClr val="FF0000"/>
                </a:solidFill>
                <a:effectLst/>
              </a:rPr>
              <a:t>network</a:t>
            </a:r>
            <a:r>
              <a:rPr lang="en-US" sz="1400" dirty="0">
                <a:effectLst/>
              </a:rPr>
              <a:t> </a:t>
            </a:r>
            <a:r>
              <a:rPr lang="en-US" sz="1400" dirty="0">
                <a:solidFill>
                  <a:srgbClr val="00B0F0"/>
                </a:solidFill>
                <a:effectLst/>
              </a:rPr>
              <a:t>192.168.12.0</a:t>
            </a:r>
            <a:r>
              <a:rPr lang="en-US" sz="1400" dirty="0">
                <a:effectLst/>
              </a:rPr>
              <a:t> </a:t>
            </a:r>
            <a:r>
              <a:rPr lang="en-US" sz="1400" dirty="0">
                <a:solidFill>
                  <a:schemeClr val="accent2"/>
                </a:solidFill>
                <a:effectLst/>
              </a:rPr>
              <a:t>0.0.0.255</a:t>
            </a:r>
            <a:r>
              <a:rPr lang="en-US" sz="1400" dirty="0">
                <a:effectLst/>
              </a:rPr>
              <a:t> </a:t>
            </a:r>
            <a:r>
              <a:rPr lang="en-US" sz="1400" dirty="0">
                <a:solidFill>
                  <a:srgbClr val="00B050"/>
                </a:solidFill>
                <a:effectLst/>
              </a:rPr>
              <a:t>area 0</a:t>
            </a:r>
          </a:p>
          <a:p>
            <a:r>
              <a:rPr lang="en-US" sz="1400" dirty="0">
                <a:effectLst/>
              </a:rPr>
              <a:t>R2(</a:t>
            </a:r>
            <a:r>
              <a:rPr lang="en-US" sz="1400" dirty="0" err="1">
                <a:effectLst/>
              </a:rPr>
              <a:t>config</a:t>
            </a:r>
            <a:r>
              <a:rPr lang="en-US" sz="1400" dirty="0">
                <a:effectLst/>
              </a:rPr>
              <a:t>-router)#</a:t>
            </a:r>
            <a:r>
              <a:rPr lang="en-US" sz="1400" dirty="0">
                <a:solidFill>
                  <a:srgbClr val="FF0000"/>
                </a:solidFill>
                <a:effectLst/>
              </a:rPr>
              <a:t>network</a:t>
            </a:r>
            <a:r>
              <a:rPr lang="en-US" sz="1400" dirty="0">
                <a:effectLst/>
              </a:rPr>
              <a:t> </a:t>
            </a:r>
            <a:r>
              <a:rPr lang="en-US" sz="1400" dirty="0">
                <a:solidFill>
                  <a:srgbClr val="00B0F0"/>
                </a:solidFill>
                <a:effectLst/>
              </a:rPr>
              <a:t>192.168.23.0</a:t>
            </a:r>
            <a:r>
              <a:rPr lang="en-US" sz="1400" dirty="0">
                <a:effectLst/>
              </a:rPr>
              <a:t> </a:t>
            </a:r>
            <a:r>
              <a:rPr lang="en-US" sz="1400" dirty="0">
                <a:solidFill>
                  <a:schemeClr val="accent2"/>
                </a:solidFill>
                <a:effectLst/>
              </a:rPr>
              <a:t>0.0.0.255</a:t>
            </a:r>
            <a:r>
              <a:rPr lang="en-US" sz="1400" dirty="0">
                <a:effectLst/>
              </a:rPr>
              <a:t> </a:t>
            </a:r>
            <a:r>
              <a:rPr lang="en-US" sz="1400" dirty="0">
                <a:solidFill>
                  <a:srgbClr val="00B050"/>
                </a:solidFill>
                <a:effectLst/>
              </a:rPr>
              <a:t>area 0</a:t>
            </a:r>
          </a:p>
          <a:p>
            <a:r>
              <a:rPr lang="en-US" sz="1400" dirty="0">
                <a:effectLst/>
              </a:rPr>
              <a:t>R2(</a:t>
            </a:r>
            <a:r>
              <a:rPr lang="en-US" sz="1400" dirty="0" err="1">
                <a:effectLst/>
              </a:rPr>
              <a:t>config</a:t>
            </a:r>
            <a:r>
              <a:rPr lang="en-US" sz="1400" dirty="0">
                <a:effectLst/>
              </a:rPr>
              <a:t>-router)#</a:t>
            </a:r>
            <a:r>
              <a:rPr lang="en-US" sz="1400" dirty="0">
                <a:solidFill>
                  <a:srgbClr val="FF0000"/>
                </a:solidFill>
                <a:effectLst/>
              </a:rPr>
              <a:t>network </a:t>
            </a:r>
            <a:r>
              <a:rPr lang="en-US" sz="1400" dirty="0">
                <a:solidFill>
                  <a:srgbClr val="00B0F0"/>
                </a:solidFill>
                <a:effectLst/>
              </a:rPr>
              <a:t>192.168.2.0</a:t>
            </a:r>
            <a:r>
              <a:rPr lang="en-US" sz="1400" dirty="0">
                <a:effectLst/>
              </a:rPr>
              <a:t> </a:t>
            </a:r>
            <a:r>
              <a:rPr lang="en-US" sz="1400" dirty="0">
                <a:solidFill>
                  <a:schemeClr val="accent2"/>
                </a:solidFill>
                <a:effectLst/>
              </a:rPr>
              <a:t>0.0.0.255</a:t>
            </a:r>
            <a:r>
              <a:rPr lang="en-US" sz="1400" dirty="0">
                <a:effectLst/>
              </a:rPr>
              <a:t> </a:t>
            </a:r>
            <a:r>
              <a:rPr lang="en-US" sz="1400" dirty="0">
                <a:solidFill>
                  <a:srgbClr val="00B050"/>
                </a:solidFill>
                <a:effectLst/>
              </a:rPr>
              <a:t>area 0</a:t>
            </a:r>
          </a:p>
        </p:txBody>
      </p:sp>
      <p:sp>
        <p:nvSpPr>
          <p:cNvPr id="15" name="Rectangle 14"/>
          <p:cNvSpPr/>
          <p:nvPr/>
        </p:nvSpPr>
        <p:spPr>
          <a:xfrm>
            <a:off x="129841" y="4900434"/>
            <a:ext cx="11769143" cy="2000548"/>
          </a:xfrm>
          <a:prstGeom prst="rect">
            <a:avLst/>
          </a:prstGeom>
        </p:spPr>
        <p:txBody>
          <a:bodyPr wrap="square">
            <a:spAutoFit/>
          </a:bodyPr>
          <a:lstStyle/>
          <a:p>
            <a:r>
              <a:rPr lang="ka-GE" sz="1600" dirty="0">
                <a:effectLst/>
              </a:rPr>
              <a:t>იმისთვის რომ დავაკომფიგურიროთ </a:t>
            </a:r>
            <a:r>
              <a:rPr lang="en-US" sz="1600" dirty="0">
                <a:effectLst/>
              </a:rPr>
              <a:t>OSPF </a:t>
            </a:r>
            <a:r>
              <a:rPr lang="ka-GE" sz="1600" dirty="0">
                <a:effectLst/>
              </a:rPr>
              <a:t>ი საჭიროა შევქმნათ </a:t>
            </a:r>
            <a:r>
              <a:rPr lang="en-US" sz="1600" dirty="0">
                <a:effectLst/>
              </a:rPr>
              <a:t>OSPF </a:t>
            </a:r>
            <a:r>
              <a:rPr lang="ka-GE" sz="1600" dirty="0">
                <a:effectLst/>
              </a:rPr>
              <a:t>პროცესი რომელიც იქმნება შემდეგი ბრძანებთ</a:t>
            </a:r>
          </a:p>
          <a:p>
            <a:r>
              <a:rPr lang="en-US" sz="1600" dirty="0">
                <a:effectLst/>
              </a:rPr>
              <a:t>R1(</a:t>
            </a:r>
            <a:r>
              <a:rPr lang="en-US" sz="1600" dirty="0" err="1">
                <a:effectLst/>
              </a:rPr>
              <a:t>config</a:t>
            </a:r>
            <a:r>
              <a:rPr lang="en-US" sz="1600" dirty="0">
                <a:effectLst/>
              </a:rPr>
              <a:t>)#</a:t>
            </a:r>
            <a:r>
              <a:rPr lang="en-US" sz="1600" dirty="0">
                <a:solidFill>
                  <a:srgbClr val="FF0000"/>
                </a:solidFill>
                <a:effectLst/>
              </a:rPr>
              <a:t>router </a:t>
            </a:r>
            <a:r>
              <a:rPr lang="en-US" sz="1600" dirty="0" err="1">
                <a:solidFill>
                  <a:srgbClr val="FF0000"/>
                </a:solidFill>
                <a:effectLst/>
              </a:rPr>
              <a:t>ospf</a:t>
            </a:r>
            <a:r>
              <a:rPr lang="en-US" sz="1600" dirty="0">
                <a:solidFill>
                  <a:srgbClr val="FF0000"/>
                </a:solidFill>
                <a:effectLst/>
              </a:rPr>
              <a:t> </a:t>
            </a:r>
            <a:r>
              <a:rPr lang="ka-GE" sz="1600" dirty="0">
                <a:solidFill>
                  <a:srgbClr val="FF0000"/>
                </a:solidFill>
                <a:effectLst/>
              </a:rPr>
              <a:t>[</a:t>
            </a:r>
            <a:r>
              <a:rPr lang="en-US" sz="1600" dirty="0">
                <a:solidFill>
                  <a:srgbClr val="FF0000"/>
                </a:solidFill>
                <a:effectLst/>
              </a:rPr>
              <a:t>ID]</a:t>
            </a:r>
            <a:r>
              <a:rPr lang="ka-GE" sz="1600" dirty="0">
                <a:solidFill>
                  <a:srgbClr val="FF0000"/>
                </a:solidFill>
                <a:effectLst/>
              </a:rPr>
              <a:t> </a:t>
            </a:r>
            <a:r>
              <a:rPr lang="ka-GE" sz="1600" dirty="0">
                <a:effectLst/>
              </a:rPr>
              <a:t>როუტერმა რომ შეძლოს პროცესის </a:t>
            </a:r>
            <a:r>
              <a:rPr lang="ka-GE" sz="1600" dirty="0"/>
              <a:t>იდენტიფიკაცია</a:t>
            </a:r>
            <a:r>
              <a:rPr lang="ka-GE" sz="1600" dirty="0">
                <a:effectLst/>
              </a:rPr>
              <a:t> საჭიროა ამ პროცეს მივანიჭოთ </a:t>
            </a:r>
            <a:r>
              <a:rPr lang="ka-GE" sz="1600" dirty="0"/>
              <a:t>რაიმე </a:t>
            </a:r>
            <a:r>
              <a:rPr lang="ka-GE" sz="1600" dirty="0">
                <a:effectLst/>
              </a:rPr>
              <a:t>ნომერი </a:t>
            </a:r>
            <a:r>
              <a:rPr lang="en-US" sz="1600" dirty="0">
                <a:effectLst/>
              </a:rPr>
              <a:t>ID</a:t>
            </a:r>
          </a:p>
          <a:p>
            <a:r>
              <a:rPr lang="ka-GE" sz="1600" dirty="0"/>
              <a:t>როგორც კი შევქმნით </a:t>
            </a:r>
            <a:r>
              <a:rPr lang="en-US" sz="1600" dirty="0"/>
              <a:t>OSPF </a:t>
            </a:r>
            <a:r>
              <a:rPr lang="ka-GE" sz="1600" dirty="0"/>
              <a:t>პროცესს მაშინვე გადავდივართ როუტერის კომფიგურაციის რეჟიმში.</a:t>
            </a:r>
          </a:p>
          <a:p>
            <a:r>
              <a:rPr lang="ka-GE" sz="1600" dirty="0">
                <a:effectLst/>
              </a:rPr>
              <a:t>ამის შემდეგ უნდა გავწეროთ ბრძანება </a:t>
            </a:r>
            <a:r>
              <a:rPr lang="en-US" sz="1600" dirty="0"/>
              <a:t>network </a:t>
            </a:r>
            <a:r>
              <a:rPr lang="ka-GE" sz="1600" dirty="0"/>
              <a:t>ი და მივუთითოთ ის ქსელი რომლის შესახებაც უნდა გაავრცელოს ინფორმაცია როუტერმა. რადგან </a:t>
            </a:r>
            <a:r>
              <a:rPr lang="en-US" sz="1600" dirty="0"/>
              <a:t>R1 </a:t>
            </a:r>
            <a:r>
              <a:rPr lang="ka-GE" sz="1600" dirty="0"/>
              <a:t>მა უნდა გაავრცელოს ინფორმაცია ორი ქსელი შესახებ ვწერთ შემდეგ ბრძანებას.</a:t>
            </a:r>
            <a:endParaRPr lang="en-US" sz="1600" dirty="0">
              <a:effectLst/>
            </a:endParaRPr>
          </a:p>
          <a:p>
            <a:r>
              <a:rPr lang="en-US" sz="1400" dirty="0">
                <a:effectLst/>
              </a:rPr>
              <a:t>R1(</a:t>
            </a:r>
            <a:r>
              <a:rPr lang="en-US" sz="1400" dirty="0" err="1">
                <a:effectLst/>
              </a:rPr>
              <a:t>config</a:t>
            </a:r>
            <a:r>
              <a:rPr lang="en-US" sz="1400" dirty="0">
                <a:effectLst/>
              </a:rPr>
              <a:t>-router)#</a:t>
            </a:r>
            <a:r>
              <a:rPr lang="en-US" sz="1400" dirty="0">
                <a:solidFill>
                  <a:srgbClr val="FF0000"/>
                </a:solidFill>
                <a:effectLst/>
              </a:rPr>
              <a:t>network </a:t>
            </a:r>
            <a:r>
              <a:rPr lang="en-US" sz="1400" dirty="0">
                <a:solidFill>
                  <a:srgbClr val="00B0F0"/>
                </a:solidFill>
                <a:effectLst/>
              </a:rPr>
              <a:t>192.168.12.0</a:t>
            </a:r>
            <a:r>
              <a:rPr lang="en-US" sz="1400" dirty="0">
                <a:effectLst/>
              </a:rPr>
              <a:t> </a:t>
            </a:r>
            <a:r>
              <a:rPr lang="en-US" sz="1400" dirty="0">
                <a:solidFill>
                  <a:schemeClr val="accent2"/>
                </a:solidFill>
                <a:effectLst/>
              </a:rPr>
              <a:t>0.0.0.255</a:t>
            </a:r>
            <a:r>
              <a:rPr lang="en-US" sz="1400" dirty="0">
                <a:effectLst/>
              </a:rPr>
              <a:t> </a:t>
            </a:r>
            <a:r>
              <a:rPr lang="en-US" sz="1400" dirty="0">
                <a:solidFill>
                  <a:srgbClr val="00B050"/>
                </a:solidFill>
                <a:effectLst/>
              </a:rPr>
              <a:t>area 0</a:t>
            </a:r>
            <a:r>
              <a:rPr lang="ka-GE" sz="1400" dirty="0">
                <a:solidFill>
                  <a:srgbClr val="00B050"/>
                </a:solidFill>
                <a:effectLst/>
              </a:rPr>
              <a:t> </a:t>
            </a:r>
            <a:r>
              <a:rPr lang="en-US" sz="1400" dirty="0">
                <a:solidFill>
                  <a:srgbClr val="FF0000"/>
                </a:solidFill>
                <a:effectLst/>
              </a:rPr>
              <a:t>network</a:t>
            </a:r>
            <a:r>
              <a:rPr lang="ka-GE" sz="1400" dirty="0">
                <a:solidFill>
                  <a:srgbClr val="FF0000"/>
                </a:solidFill>
                <a:effectLst/>
              </a:rPr>
              <a:t> შემდეგ იწერება ქსელის მისამართი  </a:t>
            </a:r>
            <a:r>
              <a:rPr lang="ka-GE" sz="1400" dirty="0">
                <a:solidFill>
                  <a:schemeClr val="accent2"/>
                </a:solidFill>
                <a:effectLst/>
              </a:rPr>
              <a:t>შემდეგ შებრუნებული </a:t>
            </a:r>
            <a:r>
              <a:rPr lang="ka-GE" sz="1400" dirty="0">
                <a:solidFill>
                  <a:schemeClr val="accent2"/>
                </a:solidFill>
              </a:rPr>
              <a:t>ნიღაბი</a:t>
            </a:r>
            <a:r>
              <a:rPr lang="ka-GE" sz="1400" dirty="0">
                <a:solidFill>
                  <a:schemeClr val="accent2"/>
                </a:solidFill>
                <a:effectLst/>
              </a:rPr>
              <a:t>  </a:t>
            </a:r>
            <a:r>
              <a:rPr lang="en-US" sz="1400" dirty="0">
                <a:solidFill>
                  <a:srgbClr val="00B050"/>
                </a:solidFill>
                <a:effectLst/>
              </a:rPr>
              <a:t>{area </a:t>
            </a:r>
            <a:r>
              <a:rPr lang="ka-GE" sz="1400" dirty="0">
                <a:solidFill>
                  <a:srgbClr val="00B050"/>
                </a:solidFill>
              </a:rPr>
              <a:t>არეა</a:t>
            </a:r>
            <a:r>
              <a:rPr lang="en-US" sz="1400" dirty="0">
                <a:solidFill>
                  <a:srgbClr val="00B050"/>
                </a:solidFill>
              </a:rPr>
              <a:t> id}</a:t>
            </a:r>
            <a:endParaRPr lang="ka-GE" sz="1400" dirty="0">
              <a:solidFill>
                <a:srgbClr val="00B050"/>
              </a:solidFill>
              <a:effectLst/>
            </a:endParaRPr>
          </a:p>
          <a:p>
            <a:r>
              <a:rPr lang="en-US" sz="1400" dirty="0">
                <a:effectLst/>
              </a:rPr>
              <a:t>R1(</a:t>
            </a:r>
            <a:r>
              <a:rPr lang="en-US" sz="1400" dirty="0" err="1">
                <a:effectLst/>
              </a:rPr>
              <a:t>config</a:t>
            </a:r>
            <a:r>
              <a:rPr lang="en-US" sz="1400" dirty="0">
                <a:effectLst/>
              </a:rPr>
              <a:t>-router)#</a:t>
            </a:r>
            <a:r>
              <a:rPr lang="en-US" sz="1400" dirty="0">
                <a:solidFill>
                  <a:srgbClr val="FF0000"/>
                </a:solidFill>
                <a:effectLst/>
              </a:rPr>
              <a:t>network</a:t>
            </a:r>
            <a:r>
              <a:rPr lang="en-US" sz="1400" dirty="0">
                <a:effectLst/>
              </a:rPr>
              <a:t> </a:t>
            </a:r>
            <a:r>
              <a:rPr lang="en-US" sz="1400" dirty="0">
                <a:solidFill>
                  <a:srgbClr val="00B0F0"/>
                </a:solidFill>
                <a:effectLst/>
              </a:rPr>
              <a:t>192.168.13.0</a:t>
            </a:r>
            <a:r>
              <a:rPr lang="en-US" sz="1400" dirty="0">
                <a:effectLst/>
              </a:rPr>
              <a:t> </a:t>
            </a:r>
            <a:r>
              <a:rPr lang="en-US" sz="1400" dirty="0">
                <a:solidFill>
                  <a:schemeClr val="accent2"/>
                </a:solidFill>
                <a:effectLst/>
              </a:rPr>
              <a:t>0.0.0.255</a:t>
            </a:r>
            <a:r>
              <a:rPr lang="en-US" sz="1400" dirty="0">
                <a:effectLst/>
              </a:rPr>
              <a:t> </a:t>
            </a:r>
            <a:r>
              <a:rPr lang="en-US" sz="1400" dirty="0">
                <a:solidFill>
                  <a:srgbClr val="00B050"/>
                </a:solidFill>
                <a:effectLst/>
              </a:rPr>
              <a:t>area 0 </a:t>
            </a:r>
            <a:r>
              <a:rPr lang="en-US" sz="1400" dirty="0">
                <a:solidFill>
                  <a:srgbClr val="FF0000"/>
                </a:solidFill>
                <a:effectLst/>
              </a:rPr>
              <a:t>network</a:t>
            </a:r>
            <a:r>
              <a:rPr lang="ka-GE" sz="1400" dirty="0">
                <a:solidFill>
                  <a:srgbClr val="FF0000"/>
                </a:solidFill>
                <a:effectLst/>
              </a:rPr>
              <a:t> შემდეგ იწერება ქსელის მისამართი  </a:t>
            </a:r>
            <a:r>
              <a:rPr lang="ka-GE" sz="1400" dirty="0">
                <a:solidFill>
                  <a:schemeClr val="accent2"/>
                </a:solidFill>
                <a:effectLst/>
              </a:rPr>
              <a:t>შემდეგ შებრუნებული </a:t>
            </a:r>
            <a:r>
              <a:rPr lang="ka-GE" sz="1400" dirty="0">
                <a:solidFill>
                  <a:schemeClr val="accent2"/>
                </a:solidFill>
              </a:rPr>
              <a:t>ნიღაბი</a:t>
            </a:r>
            <a:r>
              <a:rPr lang="ka-GE" sz="1400" dirty="0">
                <a:solidFill>
                  <a:schemeClr val="accent2"/>
                </a:solidFill>
                <a:effectLst/>
              </a:rPr>
              <a:t> </a:t>
            </a:r>
            <a:r>
              <a:rPr lang="en-US" sz="1400" dirty="0">
                <a:solidFill>
                  <a:srgbClr val="00B050"/>
                </a:solidFill>
                <a:effectLst/>
              </a:rPr>
              <a:t>{area </a:t>
            </a:r>
            <a:r>
              <a:rPr lang="ka-GE" sz="1400" dirty="0">
                <a:solidFill>
                  <a:srgbClr val="00B050"/>
                </a:solidFill>
              </a:rPr>
              <a:t>არეა</a:t>
            </a:r>
            <a:r>
              <a:rPr lang="en-US" sz="1400" dirty="0">
                <a:solidFill>
                  <a:srgbClr val="00B050"/>
                </a:solidFill>
              </a:rPr>
              <a:t> id}</a:t>
            </a:r>
            <a:endParaRPr lang="ka-GE" sz="1400" dirty="0">
              <a:solidFill>
                <a:srgbClr val="00B050"/>
              </a:solidFill>
            </a:endParaRPr>
          </a:p>
          <a:p>
            <a:endParaRPr lang="en-US" sz="1400" dirty="0">
              <a:solidFill>
                <a:srgbClr val="00B050"/>
              </a:solidFill>
              <a:effectLst/>
            </a:endParaRPr>
          </a:p>
        </p:txBody>
      </p:sp>
    </p:spTree>
    <p:extLst>
      <p:ext uri="{BB962C8B-B14F-4D97-AF65-F5344CB8AC3E}">
        <p14:creationId xmlns:p14="http://schemas.microsoft.com/office/powerpoint/2010/main" val="8080600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711951" y="146304"/>
            <a:ext cx="1411519" cy="400110"/>
          </a:xfrm>
          <a:prstGeom prst="rect">
            <a:avLst/>
          </a:prstGeom>
          <a:noFill/>
        </p:spPr>
        <p:txBody>
          <a:bodyPr wrap="square" rtlCol="0">
            <a:spAutoFit/>
          </a:bodyPr>
          <a:lstStyle/>
          <a:p>
            <a:r>
              <a:rPr lang="en-US" sz="2000" b="1" dirty="0">
                <a:solidFill>
                  <a:srgbClr val="C00000"/>
                </a:solidFill>
              </a:rPr>
              <a:t>EIGRP</a:t>
            </a:r>
          </a:p>
        </p:txBody>
      </p:sp>
      <p:sp>
        <p:nvSpPr>
          <p:cNvPr id="5" name="TextBox 4"/>
          <p:cNvSpPr txBox="1"/>
          <p:nvPr/>
        </p:nvSpPr>
        <p:spPr>
          <a:xfrm>
            <a:off x="499872" y="746307"/>
            <a:ext cx="11256264" cy="883640"/>
          </a:xfrm>
          <a:prstGeom prst="rect">
            <a:avLst/>
          </a:prstGeom>
          <a:noFill/>
        </p:spPr>
        <p:txBody>
          <a:bodyPr wrap="square" rtlCol="0">
            <a:spAutoFit/>
          </a:bodyPr>
          <a:lstStyle/>
          <a:p>
            <a:pPr algn="just">
              <a:lnSpc>
                <a:spcPct val="150000"/>
              </a:lnSpc>
            </a:pPr>
            <a:r>
              <a:rPr lang="en-US" dirty="0" err="1"/>
              <a:t>EIGRP</a:t>
            </a:r>
            <a:r>
              <a:rPr lang="en-US" dirty="0"/>
              <a:t> </a:t>
            </a:r>
            <a:r>
              <a:rPr lang="ka-GE" dirty="0"/>
              <a:t>ეს არის როუტინგ პროტოკოლი რომელიც შემუშავებულია </a:t>
            </a:r>
            <a:r>
              <a:rPr lang="en-US" dirty="0"/>
              <a:t>Cisco </a:t>
            </a:r>
            <a:r>
              <a:rPr lang="ka-GE" dirty="0"/>
              <a:t>ს მიერ და მუშაობს მხოლოდ მის აპარატურაზე.</a:t>
            </a:r>
            <a:endParaRPr lang="en-US" dirty="0"/>
          </a:p>
        </p:txBody>
      </p:sp>
      <p:sp>
        <p:nvSpPr>
          <p:cNvPr id="6" name="TextBox 5"/>
          <p:cNvSpPr txBox="1"/>
          <p:nvPr/>
        </p:nvSpPr>
        <p:spPr>
          <a:xfrm>
            <a:off x="531876" y="1629947"/>
            <a:ext cx="11192256" cy="5035353"/>
          </a:xfrm>
          <a:prstGeom prst="rect">
            <a:avLst/>
          </a:prstGeom>
          <a:noFill/>
        </p:spPr>
        <p:txBody>
          <a:bodyPr wrap="square" rtlCol="0">
            <a:spAutoFit/>
          </a:bodyPr>
          <a:lstStyle/>
          <a:p>
            <a:pPr>
              <a:lnSpc>
                <a:spcPct val="150000"/>
              </a:lnSpc>
            </a:pPr>
            <a:r>
              <a:rPr lang="en-US" dirty="0"/>
              <a:t>EIGRP </a:t>
            </a:r>
            <a:r>
              <a:rPr lang="ka-GE" dirty="0"/>
              <a:t>პროტოკოლს მეორე ნაირად </a:t>
            </a:r>
            <a:r>
              <a:rPr lang="ka-GE" b="1" dirty="0">
                <a:solidFill>
                  <a:srgbClr val="C00000"/>
                </a:solidFill>
              </a:rPr>
              <a:t>ეძახიან ჰიბრიდულ როუტინგ პროტოკოლს </a:t>
            </a:r>
            <a:r>
              <a:rPr lang="ka-GE" dirty="0"/>
              <a:t>რადგან მისი ალგორითმი გავს როგორც </a:t>
            </a:r>
            <a:r>
              <a:rPr lang="en-US" altLang="ja-JP" dirty="0"/>
              <a:t>Distance vector</a:t>
            </a:r>
            <a:r>
              <a:rPr lang="ka-GE" altLang="ja-JP" dirty="0"/>
              <a:t> ასევე </a:t>
            </a:r>
            <a:r>
              <a:rPr lang="en-US" altLang="ja-JP" dirty="0"/>
              <a:t>link-State</a:t>
            </a:r>
            <a:r>
              <a:rPr lang="ka-GE" altLang="ja-JP" dirty="0"/>
              <a:t> როუტინგ </a:t>
            </a:r>
            <a:r>
              <a:rPr lang="en-US" altLang="ja-JP" dirty="0"/>
              <a:t> </a:t>
            </a:r>
            <a:r>
              <a:rPr lang="ka-GE" dirty="0"/>
              <a:t>პროტოკოლეებს.</a:t>
            </a:r>
          </a:p>
          <a:p>
            <a:pPr>
              <a:lnSpc>
                <a:spcPct val="150000"/>
              </a:lnSpc>
            </a:pPr>
            <a:endParaRPr lang="ka-GE" dirty="0"/>
          </a:p>
          <a:p>
            <a:pPr>
              <a:lnSpc>
                <a:spcPct val="150000"/>
              </a:lnSpc>
            </a:pPr>
            <a:r>
              <a:rPr lang="ka-GE" b="1" dirty="0">
                <a:solidFill>
                  <a:srgbClr val="C00000"/>
                </a:solidFill>
              </a:rPr>
              <a:t>ის ამყარებს მეზობლობას </a:t>
            </a:r>
            <a:r>
              <a:rPr lang="en-US" b="1" dirty="0">
                <a:solidFill>
                  <a:srgbClr val="C00000"/>
                </a:solidFill>
              </a:rPr>
              <a:t>Hello </a:t>
            </a:r>
            <a:r>
              <a:rPr lang="ka-GE" b="1" dirty="0">
                <a:solidFill>
                  <a:srgbClr val="C00000"/>
                </a:solidFill>
              </a:rPr>
              <a:t>პაკეტების საშუალებით</a:t>
            </a:r>
            <a:r>
              <a:rPr lang="ka-GE" dirty="0"/>
              <a:t>. თუ როუტერმა გააგზავნა და მიიღო ამ ტიპის პაკეტი ამ შემთხვევაში მეზობლობა მყარდება როუტერებს შორის. </a:t>
            </a:r>
            <a:r>
              <a:rPr lang="en-US" dirty="0">
                <a:solidFill>
                  <a:srgbClr val="C00000"/>
                </a:solidFill>
              </a:rPr>
              <a:t>EIGRP </a:t>
            </a:r>
            <a:r>
              <a:rPr lang="ka-GE" dirty="0">
                <a:solidFill>
                  <a:srgbClr val="C00000"/>
                </a:solidFill>
              </a:rPr>
              <a:t>პროტოკოლით დაკომფიგურირებული როუტერები მეზობლობის დამყარების შემდეგ ერთმანეთში ცვლიან როუტინგ ინფორმაციას და ამ ინფორმაციაზე დაყრდნობით აგებენ ტოპოლოგიის რუკას (ცხ</a:t>
            </a:r>
            <a:r>
              <a:rPr lang="ka-GE" dirty="0"/>
              <a:t>რილს).</a:t>
            </a:r>
          </a:p>
          <a:p>
            <a:pPr>
              <a:lnSpc>
                <a:spcPct val="150000"/>
              </a:lnSpc>
            </a:pPr>
            <a:r>
              <a:rPr lang="en-US" dirty="0"/>
              <a:t>EIGRP </a:t>
            </a:r>
            <a:r>
              <a:rPr lang="ka-GE" dirty="0"/>
              <a:t>პროტოკოლს გააჩნია სამი მსგავსი ბაზა</a:t>
            </a:r>
          </a:p>
          <a:p>
            <a:pPr marL="285750" indent="-285750">
              <a:lnSpc>
                <a:spcPct val="150000"/>
              </a:lnSpc>
              <a:buFont typeface="Arial" panose="020B0604020202020204" pitchFamily="34" charset="0"/>
              <a:buChar char="•"/>
            </a:pPr>
            <a:r>
              <a:rPr lang="ka-GE" dirty="0">
                <a:solidFill>
                  <a:srgbClr val="C00000"/>
                </a:solidFill>
              </a:rPr>
              <a:t>მეზობელი როუტერების ბაზა (რუკა)</a:t>
            </a:r>
          </a:p>
          <a:p>
            <a:pPr marL="285750" indent="-285750">
              <a:lnSpc>
                <a:spcPct val="150000"/>
              </a:lnSpc>
              <a:buFont typeface="Arial" panose="020B0604020202020204" pitchFamily="34" charset="0"/>
              <a:buChar char="•"/>
            </a:pPr>
            <a:r>
              <a:rPr lang="ka-GE" dirty="0">
                <a:solidFill>
                  <a:srgbClr val="C00000"/>
                </a:solidFill>
              </a:rPr>
              <a:t>ტოპოლოგიის რუკა </a:t>
            </a:r>
          </a:p>
          <a:p>
            <a:pPr marL="285750" indent="-285750">
              <a:lnSpc>
                <a:spcPct val="150000"/>
              </a:lnSpc>
              <a:buFont typeface="Arial" panose="020B0604020202020204" pitchFamily="34" charset="0"/>
              <a:buChar char="•"/>
            </a:pPr>
            <a:r>
              <a:rPr lang="ka-GE" dirty="0">
                <a:solidFill>
                  <a:srgbClr val="C00000"/>
                </a:solidFill>
              </a:rPr>
              <a:t>მარშუტიზაციის ცხრილი</a:t>
            </a:r>
            <a:endParaRPr lang="en-US" dirty="0">
              <a:solidFill>
                <a:srgbClr val="C00000"/>
              </a:solidFill>
            </a:endParaRPr>
          </a:p>
          <a:p>
            <a:pPr>
              <a:lnSpc>
                <a:spcPct val="150000"/>
              </a:lnSpc>
            </a:pPr>
            <a:endParaRPr lang="en-US" dirty="0"/>
          </a:p>
        </p:txBody>
      </p:sp>
    </p:spTree>
    <p:extLst>
      <p:ext uri="{BB962C8B-B14F-4D97-AF65-F5344CB8AC3E}">
        <p14:creationId xmlns:p14="http://schemas.microsoft.com/office/powerpoint/2010/main" val="2396873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7DCCB0A-C58B-4C68-9C00-6B8571D85BD3}"/>
              </a:ext>
            </a:extLst>
          </p:cNvPr>
          <p:cNvSpPr/>
          <p:nvPr/>
        </p:nvSpPr>
        <p:spPr>
          <a:xfrm>
            <a:off x="437535" y="493677"/>
            <a:ext cx="10579510" cy="5870646"/>
          </a:xfrm>
          <a:prstGeom prst="rect">
            <a:avLst/>
          </a:prstGeom>
        </p:spPr>
        <p:txBody>
          <a:bodyPr wrap="square">
            <a:spAutoFit/>
          </a:bodyPr>
          <a:lstStyle/>
          <a:p>
            <a:pPr>
              <a:lnSpc>
                <a:spcPct val="150000"/>
              </a:lnSpc>
            </a:pPr>
            <a:r>
              <a:rPr lang="ka-GE" b="1" dirty="0">
                <a:solidFill>
                  <a:srgbClr val="C00000"/>
                </a:solidFill>
              </a:rPr>
              <a:t>მარშრუტიზაციის ალგორითმი</a:t>
            </a:r>
          </a:p>
          <a:p>
            <a:pPr>
              <a:lnSpc>
                <a:spcPct val="150000"/>
              </a:lnSpc>
            </a:pPr>
            <a:r>
              <a:rPr lang="ka-GE" dirty="0"/>
              <a:t> ინფორმაციის ანალიზი</a:t>
            </a:r>
            <a:r>
              <a:rPr lang="en-US" dirty="0"/>
              <a:t> </a:t>
            </a:r>
            <a:r>
              <a:rPr lang="ka-GE" dirty="0"/>
              <a:t>ხდება, ორი ძირითადი კრიტერიუმის საფუძველზე:</a:t>
            </a:r>
          </a:p>
          <a:p>
            <a:pPr indent="442913">
              <a:lnSpc>
                <a:spcPct val="150000"/>
              </a:lnSpc>
            </a:pPr>
            <a:r>
              <a:rPr lang="ka-GE" dirty="0"/>
              <a:t> • </a:t>
            </a:r>
            <a:r>
              <a:rPr lang="ka-GE" b="1" dirty="0">
                <a:solidFill>
                  <a:srgbClr val="C00000"/>
                </a:solidFill>
              </a:rPr>
              <a:t>მანძილი</a:t>
            </a:r>
            <a:r>
              <a:rPr lang="ka-GE" dirty="0"/>
              <a:t> - რამდენად დაშორებულია მანძილი მოცემული მარშრუტიზატორიდან </a:t>
            </a:r>
          </a:p>
          <a:p>
            <a:pPr indent="442913">
              <a:lnSpc>
                <a:spcPct val="150000"/>
              </a:lnSpc>
            </a:pPr>
            <a:r>
              <a:rPr lang="ka-GE" dirty="0"/>
              <a:t>• </a:t>
            </a:r>
            <a:r>
              <a:rPr lang="ka-GE" b="1" dirty="0">
                <a:solidFill>
                  <a:srgbClr val="C00000"/>
                </a:solidFill>
              </a:rPr>
              <a:t>ვექტორი</a:t>
            </a:r>
            <a:r>
              <a:rPr lang="ka-GE" dirty="0"/>
              <a:t> - რა მიმართულებითაა მიზანშეწონილი მოცემულ ქსელში პაკეტების გადამისამართება? </a:t>
            </a:r>
          </a:p>
          <a:p>
            <a:pPr indent="442913">
              <a:lnSpc>
                <a:spcPct val="150000"/>
              </a:lnSpc>
            </a:pPr>
            <a:r>
              <a:rPr lang="ka-GE" dirty="0"/>
              <a:t>მანძილი მარშრუტში წარმოჩინდება ღირებულებით ან მეტრიკით, რომელიც შეიძლება ახასიათებს ერთ-ერთს შემდეგი პარამეტრებიდან: </a:t>
            </a:r>
          </a:p>
          <a:p>
            <a:pPr indent="442913">
              <a:lnSpc>
                <a:spcPct val="150000"/>
              </a:lnSpc>
            </a:pPr>
            <a:r>
              <a:rPr lang="ka-GE" dirty="0"/>
              <a:t>• </a:t>
            </a:r>
            <a:r>
              <a:rPr lang="ka-GE" b="1" dirty="0">
                <a:solidFill>
                  <a:srgbClr val="C00000"/>
                </a:solidFill>
              </a:rPr>
              <a:t>გადასვლების რიცხვი</a:t>
            </a:r>
          </a:p>
          <a:p>
            <a:pPr indent="442913">
              <a:lnSpc>
                <a:spcPct val="150000"/>
              </a:lnSpc>
            </a:pPr>
            <a:r>
              <a:rPr lang="ka-GE" b="1" dirty="0">
                <a:solidFill>
                  <a:srgbClr val="C00000"/>
                </a:solidFill>
              </a:rPr>
              <a:t>• ადმინისტრაციული ირიბი ხარჯები </a:t>
            </a:r>
          </a:p>
          <a:p>
            <a:pPr indent="442913">
              <a:lnSpc>
                <a:spcPct val="150000"/>
              </a:lnSpc>
            </a:pPr>
            <a:r>
              <a:rPr lang="ka-GE" b="1" dirty="0">
                <a:solidFill>
                  <a:srgbClr val="C00000"/>
                </a:solidFill>
              </a:rPr>
              <a:t>• გამტარობა </a:t>
            </a:r>
          </a:p>
          <a:p>
            <a:pPr indent="442913">
              <a:lnSpc>
                <a:spcPct val="150000"/>
              </a:lnSpc>
            </a:pPr>
            <a:r>
              <a:rPr lang="ka-GE" b="1" dirty="0">
                <a:solidFill>
                  <a:srgbClr val="C00000"/>
                </a:solidFill>
              </a:rPr>
              <a:t>• გადაცემის სიჩქარე </a:t>
            </a:r>
          </a:p>
          <a:p>
            <a:pPr indent="442913">
              <a:lnSpc>
                <a:spcPct val="150000"/>
              </a:lnSpc>
            </a:pPr>
            <a:r>
              <a:rPr lang="ka-GE" b="1" dirty="0">
                <a:solidFill>
                  <a:srgbClr val="C00000"/>
                </a:solidFill>
              </a:rPr>
              <a:t>• შეფერხების ალბათობა </a:t>
            </a:r>
          </a:p>
          <a:p>
            <a:pPr indent="442913">
              <a:lnSpc>
                <a:spcPct val="150000"/>
              </a:lnSpc>
            </a:pPr>
            <a:r>
              <a:rPr lang="ka-GE" b="1" dirty="0">
                <a:solidFill>
                  <a:srgbClr val="C00000"/>
                </a:solidFill>
              </a:rPr>
              <a:t>• საიმედოობა </a:t>
            </a:r>
          </a:p>
          <a:p>
            <a:pPr indent="442913">
              <a:lnSpc>
                <a:spcPct val="150000"/>
              </a:lnSpc>
            </a:pPr>
            <a:r>
              <a:rPr lang="ka-GE" b="1" dirty="0">
                <a:solidFill>
                  <a:srgbClr val="C00000"/>
                </a:solidFill>
              </a:rPr>
              <a:t>• პირდაპირი მარშრუტი</a:t>
            </a:r>
          </a:p>
        </p:txBody>
      </p:sp>
    </p:spTree>
    <p:extLst>
      <p:ext uri="{BB962C8B-B14F-4D97-AF65-F5344CB8AC3E}">
        <p14:creationId xmlns:p14="http://schemas.microsoft.com/office/powerpoint/2010/main" val="4961501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692439" y="223228"/>
            <a:ext cx="4900701" cy="369332"/>
          </a:xfrm>
          <a:prstGeom prst="rect">
            <a:avLst/>
          </a:prstGeom>
        </p:spPr>
        <p:txBody>
          <a:bodyPr wrap="none">
            <a:spAutoFit/>
          </a:bodyPr>
          <a:lstStyle/>
          <a:p>
            <a:r>
              <a:rPr lang="ka-GE" dirty="0">
                <a:solidFill>
                  <a:srgbClr val="C00000"/>
                </a:solidFill>
              </a:rPr>
              <a:t>მეზობელი როუტერების ბაზა (რუკა,ცრილი)</a:t>
            </a:r>
          </a:p>
        </p:txBody>
      </p:sp>
      <p:sp>
        <p:nvSpPr>
          <p:cNvPr id="5" name="TextBox 4"/>
          <p:cNvSpPr txBox="1"/>
          <p:nvPr/>
        </p:nvSpPr>
        <p:spPr>
          <a:xfrm>
            <a:off x="479611" y="892770"/>
            <a:ext cx="11232776" cy="883640"/>
          </a:xfrm>
          <a:prstGeom prst="rect">
            <a:avLst/>
          </a:prstGeom>
          <a:noFill/>
        </p:spPr>
        <p:txBody>
          <a:bodyPr wrap="square" rtlCol="0">
            <a:spAutoFit/>
          </a:bodyPr>
          <a:lstStyle/>
          <a:p>
            <a:pPr>
              <a:lnSpc>
                <a:spcPct val="150000"/>
              </a:lnSpc>
            </a:pPr>
            <a:r>
              <a:rPr lang="ka-GE" dirty="0">
                <a:solidFill>
                  <a:srgbClr val="C00000"/>
                </a:solidFill>
              </a:rPr>
              <a:t>ეს ცხრილი შეიცავს ინფორმაციას როუტერის ყველა პირდაპირ მიერთებული როუტერის შესახებ და მათი ინტერფეისების შესახებ</a:t>
            </a:r>
            <a:endParaRPr lang="en-US" dirty="0">
              <a:solidFill>
                <a:srgbClr val="C00000"/>
              </a:solidFill>
            </a:endParaRPr>
          </a:p>
        </p:txBody>
      </p:sp>
      <p:sp>
        <p:nvSpPr>
          <p:cNvPr id="7" name="Rectangle 6"/>
          <p:cNvSpPr/>
          <p:nvPr/>
        </p:nvSpPr>
        <p:spPr>
          <a:xfrm>
            <a:off x="4655724" y="2097723"/>
            <a:ext cx="2323072" cy="369332"/>
          </a:xfrm>
          <a:prstGeom prst="rect">
            <a:avLst/>
          </a:prstGeom>
        </p:spPr>
        <p:txBody>
          <a:bodyPr wrap="none">
            <a:spAutoFit/>
          </a:bodyPr>
          <a:lstStyle/>
          <a:p>
            <a:r>
              <a:rPr lang="ka-GE" dirty="0">
                <a:solidFill>
                  <a:srgbClr val="C00000"/>
                </a:solidFill>
              </a:rPr>
              <a:t>ტოპოლოგიის რუკა </a:t>
            </a:r>
          </a:p>
        </p:txBody>
      </p:sp>
      <p:sp>
        <p:nvSpPr>
          <p:cNvPr id="8" name="TextBox 7"/>
          <p:cNvSpPr txBox="1"/>
          <p:nvPr/>
        </p:nvSpPr>
        <p:spPr>
          <a:xfrm>
            <a:off x="873224" y="4203776"/>
            <a:ext cx="9888071" cy="883640"/>
          </a:xfrm>
          <a:prstGeom prst="rect">
            <a:avLst/>
          </a:prstGeom>
          <a:noFill/>
        </p:spPr>
        <p:txBody>
          <a:bodyPr wrap="square" rtlCol="0">
            <a:spAutoFit/>
          </a:bodyPr>
          <a:lstStyle/>
          <a:p>
            <a:pPr>
              <a:lnSpc>
                <a:spcPct val="150000"/>
              </a:lnSpc>
            </a:pPr>
            <a:r>
              <a:rPr lang="ka-GE" dirty="0"/>
              <a:t>შეიცავს ინფორმაციას ყველა იმ ქსელის შესახებ რაც როუტერმა იცის მეზობლებისგან, ასევე თითოეული გზის ღირებულებას.</a:t>
            </a:r>
            <a:endParaRPr lang="en-US" dirty="0"/>
          </a:p>
        </p:txBody>
      </p:sp>
      <p:sp>
        <p:nvSpPr>
          <p:cNvPr id="9" name="Rectangle 8"/>
          <p:cNvSpPr/>
          <p:nvPr/>
        </p:nvSpPr>
        <p:spPr>
          <a:xfrm>
            <a:off x="4294615" y="3625804"/>
            <a:ext cx="2872902" cy="369332"/>
          </a:xfrm>
          <a:prstGeom prst="rect">
            <a:avLst/>
          </a:prstGeom>
        </p:spPr>
        <p:txBody>
          <a:bodyPr wrap="none">
            <a:spAutoFit/>
          </a:bodyPr>
          <a:lstStyle/>
          <a:p>
            <a:r>
              <a:rPr lang="ka-GE" dirty="0">
                <a:solidFill>
                  <a:srgbClr val="C00000"/>
                </a:solidFill>
              </a:rPr>
              <a:t>მარშუტიზაციის ცხრილი</a:t>
            </a:r>
            <a:endParaRPr lang="en-US" dirty="0">
              <a:solidFill>
                <a:srgbClr val="C00000"/>
              </a:solidFill>
            </a:endParaRPr>
          </a:p>
        </p:txBody>
      </p:sp>
      <p:sp>
        <p:nvSpPr>
          <p:cNvPr id="10" name="TextBox 9"/>
          <p:cNvSpPr txBox="1"/>
          <p:nvPr/>
        </p:nvSpPr>
        <p:spPr>
          <a:xfrm>
            <a:off x="678426" y="2548273"/>
            <a:ext cx="10105281" cy="883640"/>
          </a:xfrm>
          <a:prstGeom prst="rect">
            <a:avLst/>
          </a:prstGeom>
          <a:noFill/>
        </p:spPr>
        <p:txBody>
          <a:bodyPr wrap="square" rtlCol="0">
            <a:spAutoFit/>
          </a:bodyPr>
          <a:lstStyle/>
          <a:p>
            <a:pPr>
              <a:lnSpc>
                <a:spcPct val="150000"/>
              </a:lnSpc>
            </a:pPr>
            <a:r>
              <a:rPr lang="ka-GE" dirty="0"/>
              <a:t>მარშრუტიზაციის ცხრილი შეიცავს ინფორმაციას საუკეთესო გზის შესახებ რომელზე დაყრდნობითაც ხდება ინფორმაციის გაგზავნა ერთი წერტილიდან მეორეზე</a:t>
            </a:r>
            <a:endParaRPr lang="en-US" dirty="0"/>
          </a:p>
        </p:txBody>
      </p:sp>
    </p:spTree>
    <p:extLst>
      <p:ext uri="{BB962C8B-B14F-4D97-AF65-F5344CB8AC3E}">
        <p14:creationId xmlns:p14="http://schemas.microsoft.com/office/powerpoint/2010/main" val="11294744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596281" y="173198"/>
            <a:ext cx="4211977" cy="369332"/>
          </a:xfrm>
          <a:prstGeom prst="rect">
            <a:avLst/>
          </a:prstGeom>
          <a:noFill/>
        </p:spPr>
        <p:txBody>
          <a:bodyPr wrap="square" rtlCol="0">
            <a:spAutoFit/>
          </a:bodyPr>
          <a:lstStyle/>
          <a:p>
            <a:r>
              <a:rPr lang="ka-GE" b="1" dirty="0">
                <a:solidFill>
                  <a:srgbClr val="C00000"/>
                </a:solidFill>
              </a:rPr>
              <a:t>როგორ ირჩევს </a:t>
            </a:r>
            <a:r>
              <a:rPr lang="en-US" b="1" dirty="0">
                <a:solidFill>
                  <a:srgbClr val="C00000"/>
                </a:solidFill>
              </a:rPr>
              <a:t>EIGRP</a:t>
            </a:r>
            <a:r>
              <a:rPr lang="ka-GE" b="1" dirty="0">
                <a:solidFill>
                  <a:srgbClr val="C00000"/>
                </a:solidFill>
              </a:rPr>
              <a:t> საუკეთესო გზას </a:t>
            </a:r>
          </a:p>
        </p:txBody>
      </p:sp>
      <p:sp>
        <p:nvSpPr>
          <p:cNvPr id="5" name="TextBox 4"/>
          <p:cNvSpPr txBox="1"/>
          <p:nvPr/>
        </p:nvSpPr>
        <p:spPr>
          <a:xfrm>
            <a:off x="771681" y="703898"/>
            <a:ext cx="9861176" cy="646331"/>
          </a:xfrm>
          <a:prstGeom prst="rect">
            <a:avLst/>
          </a:prstGeom>
          <a:noFill/>
        </p:spPr>
        <p:txBody>
          <a:bodyPr wrap="square" rtlCol="0">
            <a:spAutoFit/>
          </a:bodyPr>
          <a:lstStyle/>
          <a:p>
            <a:r>
              <a:rPr lang="en-US" dirty="0"/>
              <a:t>EIGRP </a:t>
            </a:r>
            <a:r>
              <a:rPr lang="ka-GE" dirty="0"/>
              <a:t>გზის ღირებულების </a:t>
            </a:r>
            <a:r>
              <a:rPr lang="ka-GE" i="1" dirty="0"/>
              <a:t>არსარჩევად</a:t>
            </a:r>
            <a:r>
              <a:rPr lang="ka-GE" dirty="0"/>
              <a:t> ეყრდნობა მეზობელი </a:t>
            </a:r>
            <a:r>
              <a:rPr lang="ka-GE" i="1" dirty="0"/>
              <a:t>როუტერების</a:t>
            </a:r>
            <a:r>
              <a:rPr lang="ka-GE" dirty="0"/>
              <a:t> მიერ დაანონსებულ გზის ღირებულებას. ამის უკეთესად მისახვედრად განვიხილოთ მაგალითი </a:t>
            </a:r>
          </a:p>
        </p:txBody>
      </p:sp>
      <p:grpSp>
        <p:nvGrpSpPr>
          <p:cNvPr id="27" name="Group 26"/>
          <p:cNvGrpSpPr/>
          <p:nvPr/>
        </p:nvGrpSpPr>
        <p:grpSpPr>
          <a:xfrm>
            <a:off x="606979" y="2435291"/>
            <a:ext cx="5381191" cy="2144384"/>
            <a:chOff x="452715" y="2455048"/>
            <a:chExt cx="5381191" cy="2144384"/>
          </a:xfrm>
        </p:grpSpPr>
        <p:pic>
          <p:nvPicPr>
            <p:cNvPr id="7" name="Picture 6"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715" y="2455048"/>
              <a:ext cx="5381191" cy="2144384"/>
            </a:xfrm>
            <a:prstGeom prst="rect">
              <a:avLst/>
            </a:prstGeom>
          </p:spPr>
        </p:pic>
        <p:sp>
          <p:nvSpPr>
            <p:cNvPr id="11" name="Flowchart: Process 10"/>
            <p:cNvSpPr/>
            <p:nvPr/>
          </p:nvSpPr>
          <p:spPr>
            <a:xfrm>
              <a:off x="513957" y="3547897"/>
              <a:ext cx="671279" cy="452329"/>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R1</a:t>
              </a:r>
            </a:p>
          </p:txBody>
        </p:sp>
        <p:sp>
          <p:nvSpPr>
            <p:cNvPr id="14" name="Flowchart: Process 13"/>
            <p:cNvSpPr/>
            <p:nvPr/>
          </p:nvSpPr>
          <p:spPr>
            <a:xfrm>
              <a:off x="2589036" y="3425720"/>
              <a:ext cx="465060" cy="372091"/>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R2</a:t>
              </a:r>
            </a:p>
          </p:txBody>
        </p:sp>
        <p:sp>
          <p:nvSpPr>
            <p:cNvPr id="15" name="Flowchart: Process 14"/>
            <p:cNvSpPr/>
            <p:nvPr/>
          </p:nvSpPr>
          <p:spPr>
            <a:xfrm>
              <a:off x="4519138" y="3512159"/>
              <a:ext cx="671279" cy="521208"/>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R3</a:t>
              </a:r>
            </a:p>
          </p:txBody>
        </p:sp>
      </p:grpSp>
      <p:grpSp>
        <p:nvGrpSpPr>
          <p:cNvPr id="26" name="Group 25"/>
          <p:cNvGrpSpPr/>
          <p:nvPr/>
        </p:nvGrpSpPr>
        <p:grpSpPr>
          <a:xfrm>
            <a:off x="577322" y="1461967"/>
            <a:ext cx="5405985" cy="1212560"/>
            <a:chOff x="452716" y="1516908"/>
            <a:chExt cx="5405985" cy="1212560"/>
          </a:xfrm>
        </p:grpSpPr>
        <p:pic>
          <p:nvPicPr>
            <p:cNvPr id="6" name="Picture 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716" y="1516908"/>
              <a:ext cx="5405985" cy="1057111"/>
            </a:xfrm>
            <a:prstGeom prst="rect">
              <a:avLst/>
            </a:prstGeom>
          </p:spPr>
        </p:pic>
        <p:sp>
          <p:nvSpPr>
            <p:cNvPr id="12" name="Flowchart: Process 11"/>
            <p:cNvSpPr/>
            <p:nvPr/>
          </p:nvSpPr>
          <p:spPr>
            <a:xfrm>
              <a:off x="4575512" y="2208260"/>
              <a:ext cx="671279" cy="521208"/>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R3</a:t>
              </a:r>
            </a:p>
          </p:txBody>
        </p:sp>
        <p:sp>
          <p:nvSpPr>
            <p:cNvPr id="13" name="Flowchart: Process 12"/>
            <p:cNvSpPr/>
            <p:nvPr/>
          </p:nvSpPr>
          <p:spPr>
            <a:xfrm>
              <a:off x="2618695" y="2228883"/>
              <a:ext cx="554274" cy="452329"/>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R2</a:t>
              </a:r>
            </a:p>
          </p:txBody>
        </p:sp>
        <p:sp>
          <p:nvSpPr>
            <p:cNvPr id="16" name="Flowchart: Process 15"/>
            <p:cNvSpPr/>
            <p:nvPr/>
          </p:nvSpPr>
          <p:spPr>
            <a:xfrm>
              <a:off x="544873" y="2263150"/>
              <a:ext cx="671279" cy="452329"/>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R1</a:t>
              </a:r>
            </a:p>
          </p:txBody>
        </p:sp>
      </p:grpSp>
      <p:grpSp>
        <p:nvGrpSpPr>
          <p:cNvPr id="24" name="Group 23"/>
          <p:cNvGrpSpPr/>
          <p:nvPr/>
        </p:nvGrpSpPr>
        <p:grpSpPr>
          <a:xfrm>
            <a:off x="112019" y="4442690"/>
            <a:ext cx="5743330" cy="2292093"/>
            <a:chOff x="4970063" y="4170269"/>
            <a:chExt cx="5743330" cy="2292093"/>
          </a:xfrm>
        </p:grpSpPr>
        <p:pic>
          <p:nvPicPr>
            <p:cNvPr id="10" name="Picture 9"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0063" y="4170269"/>
              <a:ext cx="5743330" cy="2292093"/>
            </a:xfrm>
            <a:prstGeom prst="rect">
              <a:avLst/>
            </a:prstGeom>
          </p:spPr>
        </p:pic>
        <p:sp>
          <p:nvSpPr>
            <p:cNvPr id="19" name="Flowchart: Process 18"/>
            <p:cNvSpPr/>
            <p:nvPr/>
          </p:nvSpPr>
          <p:spPr>
            <a:xfrm>
              <a:off x="7549902" y="5362047"/>
              <a:ext cx="516712" cy="256868"/>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R2</a:t>
              </a:r>
            </a:p>
          </p:txBody>
        </p:sp>
        <p:sp>
          <p:nvSpPr>
            <p:cNvPr id="21" name="Flowchart: Process 20"/>
            <p:cNvSpPr/>
            <p:nvPr/>
          </p:nvSpPr>
          <p:spPr>
            <a:xfrm>
              <a:off x="5543275" y="5278838"/>
              <a:ext cx="630851" cy="340077"/>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R1</a:t>
              </a:r>
            </a:p>
          </p:txBody>
        </p:sp>
        <p:sp>
          <p:nvSpPr>
            <p:cNvPr id="23" name="Flowchart: Process 22"/>
            <p:cNvSpPr/>
            <p:nvPr/>
          </p:nvSpPr>
          <p:spPr>
            <a:xfrm>
              <a:off x="9407411" y="5361541"/>
              <a:ext cx="671279" cy="521208"/>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R3</a:t>
              </a:r>
            </a:p>
          </p:txBody>
        </p:sp>
      </p:grpSp>
      <p:sp>
        <p:nvSpPr>
          <p:cNvPr id="28" name="TextBox 27"/>
          <p:cNvSpPr txBox="1"/>
          <p:nvPr/>
        </p:nvSpPr>
        <p:spPr>
          <a:xfrm>
            <a:off x="5983307" y="1471811"/>
            <a:ext cx="5675159" cy="1169551"/>
          </a:xfrm>
          <a:prstGeom prst="rect">
            <a:avLst/>
          </a:prstGeom>
          <a:noFill/>
        </p:spPr>
        <p:txBody>
          <a:bodyPr wrap="square" rtlCol="0">
            <a:spAutoFit/>
          </a:bodyPr>
          <a:lstStyle/>
          <a:p>
            <a:r>
              <a:rPr lang="ka-GE" sz="1400" dirty="0"/>
              <a:t>ნახაზზე არის მოცემული სამი როუტერი </a:t>
            </a:r>
            <a:r>
              <a:rPr lang="en-US" sz="1400" dirty="0"/>
              <a:t>R1, R2, R3. </a:t>
            </a:r>
            <a:endParaRPr lang="ka-GE" sz="1400" dirty="0"/>
          </a:p>
          <a:p>
            <a:r>
              <a:rPr lang="ka-GE" sz="1400" dirty="0"/>
              <a:t>როუტერებზე არის დაკომფიგურირებული </a:t>
            </a:r>
            <a:r>
              <a:rPr lang="en-US" sz="1400" dirty="0"/>
              <a:t>EIGRP</a:t>
            </a:r>
            <a:r>
              <a:rPr lang="ka-GE" sz="1400" dirty="0"/>
              <a:t> როუტინგ პროტოკოლი. </a:t>
            </a:r>
          </a:p>
          <a:p>
            <a:r>
              <a:rPr lang="ka-GE" sz="1400" dirty="0"/>
              <a:t>შევხედოთ როგორ გამოითვლის თვითოეული როუტერი საუკეთესო გზას დანიშნულების ქსელამდე.</a:t>
            </a:r>
            <a:r>
              <a:rPr lang="en-US" sz="1400" dirty="0"/>
              <a:t> </a:t>
            </a:r>
          </a:p>
        </p:txBody>
      </p:sp>
      <p:sp>
        <p:nvSpPr>
          <p:cNvPr id="29" name="TextBox 28"/>
          <p:cNvSpPr txBox="1"/>
          <p:nvPr/>
        </p:nvSpPr>
        <p:spPr>
          <a:xfrm>
            <a:off x="5841003" y="2762944"/>
            <a:ext cx="5675159" cy="1384995"/>
          </a:xfrm>
          <a:prstGeom prst="rect">
            <a:avLst/>
          </a:prstGeom>
          <a:noFill/>
        </p:spPr>
        <p:txBody>
          <a:bodyPr wrap="square" rtlCol="0">
            <a:spAutoFit/>
          </a:bodyPr>
          <a:lstStyle/>
          <a:p>
            <a:r>
              <a:rPr lang="ka-GE" sz="1400" dirty="0"/>
              <a:t>პირველ რიგში </a:t>
            </a:r>
            <a:r>
              <a:rPr lang="en-US" sz="1400" dirty="0"/>
              <a:t>R3 </a:t>
            </a:r>
            <a:r>
              <a:rPr lang="ka-GE" sz="1400" i="1" dirty="0"/>
              <a:t>როუტერი</a:t>
            </a:r>
            <a:r>
              <a:rPr lang="ka-GE" sz="1400" dirty="0"/>
              <a:t> დაუანონსებს </a:t>
            </a:r>
            <a:r>
              <a:rPr lang="en-US" sz="1400" dirty="0"/>
              <a:t>R2 </a:t>
            </a:r>
            <a:r>
              <a:rPr lang="ka-GE" sz="1400" i="1" dirty="0"/>
              <a:t>როუტერს</a:t>
            </a:r>
            <a:r>
              <a:rPr lang="ka-GE" sz="1400" dirty="0"/>
              <a:t> რომ მისთვის დანიშნულების ქსელამდე მისასვლელი გზის ღირებულება არის 5. </a:t>
            </a:r>
            <a:r>
              <a:rPr lang="en-US" sz="1400" dirty="0"/>
              <a:t>R2 </a:t>
            </a:r>
            <a:r>
              <a:rPr lang="ka-GE" sz="1400" dirty="0"/>
              <a:t>შეინახავს ამ ინფორმაციას თავის ტოპოლოგიის ცხრილში. და გამოთვლის თავის გზის ღირებულებას დანიშნულების ქსელამდე მისი გზის ღირებულება დანიშნულების ქსელამდე იქნება 5+10=15 </a:t>
            </a:r>
            <a:endParaRPr lang="en-US" sz="1400" dirty="0"/>
          </a:p>
        </p:txBody>
      </p:sp>
      <p:sp>
        <p:nvSpPr>
          <p:cNvPr id="30" name="TextBox 29"/>
          <p:cNvSpPr txBox="1"/>
          <p:nvPr/>
        </p:nvSpPr>
        <p:spPr>
          <a:xfrm>
            <a:off x="5702269" y="4577019"/>
            <a:ext cx="5675159" cy="1169551"/>
          </a:xfrm>
          <a:prstGeom prst="rect">
            <a:avLst/>
          </a:prstGeom>
          <a:noFill/>
        </p:spPr>
        <p:txBody>
          <a:bodyPr wrap="square" rtlCol="0">
            <a:spAutoFit/>
          </a:bodyPr>
          <a:lstStyle/>
          <a:p>
            <a:r>
              <a:rPr lang="ka-GE" sz="1400" dirty="0"/>
              <a:t>ამის შემდეგ </a:t>
            </a:r>
            <a:r>
              <a:rPr lang="en-US" sz="1400" dirty="0"/>
              <a:t>R2 </a:t>
            </a:r>
            <a:r>
              <a:rPr lang="ka-GE" sz="1400" i="1" dirty="0"/>
              <a:t>როუტერი</a:t>
            </a:r>
            <a:r>
              <a:rPr lang="ka-GE" sz="1400" dirty="0"/>
              <a:t>  დააანონსებს თავის გზის ღირებულებას </a:t>
            </a:r>
            <a:r>
              <a:rPr lang="en-US" sz="1400" dirty="0"/>
              <a:t>R1 </a:t>
            </a:r>
            <a:r>
              <a:rPr lang="ka-GE" sz="1400" i="1" dirty="0"/>
              <a:t>როუტერისკენ</a:t>
            </a:r>
            <a:r>
              <a:rPr lang="ka-GE" sz="1400" dirty="0"/>
              <a:t> </a:t>
            </a:r>
            <a:r>
              <a:rPr lang="en-US" sz="1400" dirty="0"/>
              <a:t>R1 </a:t>
            </a:r>
            <a:r>
              <a:rPr lang="ka-GE" sz="1400" i="1" dirty="0"/>
              <a:t>როუტერი</a:t>
            </a:r>
            <a:r>
              <a:rPr lang="ka-GE" sz="1400" dirty="0"/>
              <a:t> მიიღებს ამ გზის ღირებულებას შეინახავს მას ტოპოლოგიის ცხრილში და </a:t>
            </a:r>
            <a:r>
              <a:rPr lang="ka-GE" sz="1400" i="1" dirty="0"/>
              <a:t>თ</a:t>
            </a:r>
            <a:r>
              <a:rPr lang="ka-GE" sz="1400" dirty="0"/>
              <a:t>ავის მმხრივ ის გამოთვლის დანიშნულების ქსელამდე თავის გზის ღირებულებას. რაც იქნება 15+5=20</a:t>
            </a:r>
            <a:endParaRPr lang="en-US" sz="1400" dirty="0"/>
          </a:p>
        </p:txBody>
      </p:sp>
    </p:spTree>
    <p:extLst>
      <p:ext uri="{BB962C8B-B14F-4D97-AF65-F5344CB8AC3E}">
        <p14:creationId xmlns:p14="http://schemas.microsoft.com/office/powerpoint/2010/main" val="11034445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Bent-Up Arrow 12"/>
          <p:cNvSpPr/>
          <p:nvPr/>
        </p:nvSpPr>
        <p:spPr>
          <a:xfrm rot="5400000">
            <a:off x="5625271" y="2135735"/>
            <a:ext cx="572618" cy="1088168"/>
          </a:xfrm>
          <a:prstGeom prst="bentUpArrow">
            <a:avLst>
              <a:gd name="adj1" fmla="val 20234"/>
              <a:gd name="adj2" fmla="val 22618"/>
              <a:gd name="adj3"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10522" y="136330"/>
            <a:ext cx="7948750" cy="923330"/>
          </a:xfrm>
          <a:prstGeom prst="rect">
            <a:avLst/>
          </a:prstGeom>
          <a:noFill/>
        </p:spPr>
        <p:txBody>
          <a:bodyPr wrap="square" rtlCol="0">
            <a:spAutoFit/>
          </a:bodyPr>
          <a:lstStyle/>
          <a:p>
            <a:r>
              <a:rPr lang="ka-GE" dirty="0"/>
              <a:t>ახლა განვიხილოთ შემდეგი მაგალითი და სიტუაციას დავაკვირდეთ </a:t>
            </a:r>
            <a:r>
              <a:rPr lang="en-US" dirty="0"/>
              <a:t>R1 </a:t>
            </a:r>
            <a:r>
              <a:rPr lang="ka-GE" dirty="0"/>
              <a:t>როუტერის გადმოსახედიდან რომელსაც სურს გამოთვალოს გზების ღირებულება </a:t>
            </a:r>
            <a:r>
              <a:rPr lang="en-US" dirty="0"/>
              <a:t>R</a:t>
            </a:r>
            <a:r>
              <a:rPr lang="ka-GE" dirty="0"/>
              <a:t>3 როუტერამდე.</a:t>
            </a:r>
            <a:endParaRPr lang="en-US" dirty="0"/>
          </a:p>
        </p:txBody>
      </p:sp>
      <p:graphicFrame>
        <p:nvGraphicFramePr>
          <p:cNvPr id="12" name="Table 11"/>
          <p:cNvGraphicFramePr>
            <a:graphicFrameLocks noGrp="1"/>
          </p:cNvGraphicFramePr>
          <p:nvPr/>
        </p:nvGraphicFramePr>
        <p:xfrm>
          <a:off x="196192" y="1096243"/>
          <a:ext cx="5477604" cy="1554480"/>
        </p:xfrm>
        <a:graphic>
          <a:graphicData uri="http://schemas.openxmlformats.org/drawingml/2006/table">
            <a:tbl>
              <a:tblPr firstRow="1" bandRow="1">
                <a:tableStyleId>{5C22544A-7EE6-4342-B048-85BDC9FD1C3A}</a:tableStyleId>
              </a:tblPr>
              <a:tblGrid>
                <a:gridCol w="544472">
                  <a:extLst>
                    <a:ext uri="{9D8B030D-6E8A-4147-A177-3AD203B41FA5}">
                      <a16:colId xmlns:a16="http://schemas.microsoft.com/office/drawing/2014/main" val="20000"/>
                    </a:ext>
                  </a:extLst>
                </a:gridCol>
                <a:gridCol w="2194330">
                  <a:extLst>
                    <a:ext uri="{9D8B030D-6E8A-4147-A177-3AD203B41FA5}">
                      <a16:colId xmlns:a16="http://schemas.microsoft.com/office/drawing/2014/main" val="20001"/>
                    </a:ext>
                  </a:extLst>
                </a:gridCol>
                <a:gridCol w="1801598">
                  <a:extLst>
                    <a:ext uri="{9D8B030D-6E8A-4147-A177-3AD203B41FA5}">
                      <a16:colId xmlns:a16="http://schemas.microsoft.com/office/drawing/2014/main" val="20002"/>
                    </a:ext>
                  </a:extLst>
                </a:gridCol>
                <a:gridCol w="937204">
                  <a:extLst>
                    <a:ext uri="{9D8B030D-6E8A-4147-A177-3AD203B41FA5}">
                      <a16:colId xmlns:a16="http://schemas.microsoft.com/office/drawing/2014/main" val="20003"/>
                    </a:ext>
                  </a:extLst>
                </a:gridCol>
              </a:tblGrid>
              <a:tr h="257706">
                <a:tc>
                  <a:txBody>
                    <a:bodyPr/>
                    <a:lstStyle/>
                    <a:p>
                      <a:endParaRPr lang="en-US" dirty="0"/>
                    </a:p>
                  </a:txBody>
                  <a:tcPr/>
                </a:tc>
                <a:tc>
                  <a:txBody>
                    <a:bodyPr/>
                    <a:lstStyle/>
                    <a:p>
                      <a:pPr algn="ctr"/>
                      <a:r>
                        <a:rPr lang="ka-GE" sz="1200" dirty="0"/>
                        <a:t>დაანონსებული</a:t>
                      </a:r>
                      <a:r>
                        <a:rPr lang="ka-GE" sz="1200" baseline="0" dirty="0"/>
                        <a:t> გზის ღირებულება </a:t>
                      </a:r>
                      <a:endParaRPr lang="en-US" sz="1200" dirty="0"/>
                    </a:p>
                  </a:txBody>
                  <a:tcPr/>
                </a:tc>
                <a:tc>
                  <a:txBody>
                    <a:bodyPr/>
                    <a:lstStyle/>
                    <a:p>
                      <a:pPr algn="ctr"/>
                      <a:r>
                        <a:rPr lang="ka-GE" sz="1200" dirty="0"/>
                        <a:t>გამოთვლილი გზის</a:t>
                      </a:r>
                      <a:r>
                        <a:rPr lang="ka-GE" sz="1200" baseline="0" dirty="0"/>
                        <a:t> ღირებულება</a:t>
                      </a:r>
                      <a:endParaRPr lang="en-US" sz="1200" dirty="0"/>
                    </a:p>
                  </a:txBody>
                  <a:tcPr/>
                </a:tc>
                <a:tc>
                  <a:txBody>
                    <a:bodyPr/>
                    <a:lstStyle/>
                    <a:p>
                      <a:endParaRPr lang="en-US" dirty="0"/>
                    </a:p>
                  </a:txBody>
                  <a:tcPr/>
                </a:tc>
                <a:extLst>
                  <a:ext uri="{0D108BD9-81ED-4DB2-BD59-A6C34878D82A}">
                    <a16:rowId xmlns:a16="http://schemas.microsoft.com/office/drawing/2014/main" val="10000"/>
                  </a:ext>
                </a:extLst>
              </a:tr>
              <a:tr h="257706">
                <a:tc>
                  <a:txBody>
                    <a:bodyPr/>
                    <a:lstStyle/>
                    <a:p>
                      <a:r>
                        <a:rPr lang="en-US" dirty="0"/>
                        <a:t>R4</a:t>
                      </a:r>
                    </a:p>
                  </a:txBody>
                  <a:tcPr/>
                </a:tc>
                <a:tc>
                  <a:txBody>
                    <a:bodyPr/>
                    <a:lstStyle/>
                    <a:p>
                      <a:r>
                        <a:rPr lang="ka-GE" dirty="0"/>
                        <a:t>10</a:t>
                      </a:r>
                      <a:endParaRPr lang="en-US" dirty="0"/>
                    </a:p>
                  </a:txBody>
                  <a:tcPr/>
                </a:tc>
                <a:tc>
                  <a:txBody>
                    <a:bodyPr/>
                    <a:lstStyle/>
                    <a:p>
                      <a:r>
                        <a:rPr lang="ka-GE" dirty="0"/>
                        <a:t>15</a:t>
                      </a:r>
                      <a:endParaRPr lang="en-US" dirty="0"/>
                    </a:p>
                  </a:txBody>
                  <a:tcPr/>
                </a:tc>
                <a:tc>
                  <a:txBody>
                    <a:bodyPr/>
                    <a:lstStyle/>
                    <a:p>
                      <a:endParaRPr lang="en-US"/>
                    </a:p>
                  </a:txBody>
                  <a:tcPr/>
                </a:tc>
                <a:extLst>
                  <a:ext uri="{0D108BD9-81ED-4DB2-BD59-A6C34878D82A}">
                    <a16:rowId xmlns:a16="http://schemas.microsoft.com/office/drawing/2014/main" val="10001"/>
                  </a:ext>
                </a:extLst>
              </a:tr>
              <a:tr h="257706">
                <a:tc>
                  <a:txBody>
                    <a:bodyPr/>
                    <a:lstStyle/>
                    <a:p>
                      <a:r>
                        <a:rPr lang="en-US" dirty="0"/>
                        <a:t>R2</a:t>
                      </a:r>
                    </a:p>
                  </a:txBody>
                  <a:tcPr/>
                </a:tc>
                <a:tc>
                  <a:txBody>
                    <a:bodyPr/>
                    <a:lstStyle/>
                    <a:p>
                      <a:r>
                        <a:rPr lang="ka-GE" dirty="0"/>
                        <a:t>5</a:t>
                      </a:r>
                      <a:endParaRPr lang="en-US" dirty="0"/>
                    </a:p>
                  </a:txBody>
                  <a:tcPr/>
                </a:tc>
                <a:tc>
                  <a:txBody>
                    <a:bodyPr/>
                    <a:lstStyle/>
                    <a:p>
                      <a:r>
                        <a:rPr lang="ka-GE" dirty="0"/>
                        <a:t>10</a:t>
                      </a:r>
                      <a:endParaRPr lang="en-US" dirty="0"/>
                    </a:p>
                  </a:txBody>
                  <a:tcPr/>
                </a:tc>
                <a:tc>
                  <a:txBody>
                    <a:bodyPr/>
                    <a:lstStyle/>
                    <a:p>
                      <a:endParaRPr lang="en-US" dirty="0"/>
                    </a:p>
                  </a:txBody>
                  <a:tcPr/>
                </a:tc>
                <a:extLst>
                  <a:ext uri="{0D108BD9-81ED-4DB2-BD59-A6C34878D82A}">
                    <a16:rowId xmlns:a16="http://schemas.microsoft.com/office/drawing/2014/main" val="10002"/>
                  </a:ext>
                </a:extLst>
              </a:tr>
              <a:tr h="257706">
                <a:tc>
                  <a:txBody>
                    <a:bodyPr/>
                    <a:lstStyle/>
                    <a:p>
                      <a:r>
                        <a:rPr lang="en-US" dirty="0"/>
                        <a:t>R5</a:t>
                      </a:r>
                    </a:p>
                  </a:txBody>
                  <a:tcPr/>
                </a:tc>
                <a:tc>
                  <a:txBody>
                    <a:bodyPr/>
                    <a:lstStyle/>
                    <a:p>
                      <a:r>
                        <a:rPr lang="ka-GE" dirty="0"/>
                        <a:t>9</a:t>
                      </a:r>
                      <a:endParaRPr lang="en-US" dirty="0"/>
                    </a:p>
                  </a:txBody>
                  <a:tcPr/>
                </a:tc>
                <a:tc>
                  <a:txBody>
                    <a:bodyPr/>
                    <a:lstStyle/>
                    <a:p>
                      <a:r>
                        <a:rPr lang="ka-GE" dirty="0"/>
                        <a:t>109</a:t>
                      </a:r>
                      <a:endParaRPr lang="en-US" dirty="0"/>
                    </a:p>
                  </a:txBody>
                  <a:tcPr/>
                </a:tc>
                <a:tc>
                  <a:txBody>
                    <a:bodyPr/>
                    <a:lstStyle/>
                    <a:p>
                      <a:endParaRPr lang="en-US" dirty="0"/>
                    </a:p>
                  </a:txBody>
                  <a:tcPr/>
                </a:tc>
                <a:extLst>
                  <a:ext uri="{0D108BD9-81ED-4DB2-BD59-A6C34878D82A}">
                    <a16:rowId xmlns:a16="http://schemas.microsoft.com/office/drawing/2014/main" val="10003"/>
                  </a:ext>
                </a:extLst>
              </a:tr>
            </a:tbl>
          </a:graphicData>
        </a:graphic>
      </p:graphicFrame>
      <p:sp>
        <p:nvSpPr>
          <p:cNvPr id="14" name="Half Frame 13"/>
          <p:cNvSpPr/>
          <p:nvPr/>
        </p:nvSpPr>
        <p:spPr>
          <a:xfrm rot="13412659">
            <a:off x="4873752" y="1856765"/>
            <a:ext cx="475488" cy="312256"/>
          </a:xfrm>
          <a:prstGeom prst="halfFram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grpSp>
        <p:nvGrpSpPr>
          <p:cNvPr id="16" name="Group 15"/>
          <p:cNvGrpSpPr/>
          <p:nvPr/>
        </p:nvGrpSpPr>
        <p:grpSpPr>
          <a:xfrm>
            <a:off x="6455664" y="656329"/>
            <a:ext cx="5921525" cy="4418588"/>
            <a:chOff x="6162517" y="1425420"/>
            <a:chExt cx="5921525" cy="4418588"/>
          </a:xfrm>
        </p:grpSpPr>
        <p:grpSp>
          <p:nvGrpSpPr>
            <p:cNvPr id="11" name="Group 10"/>
            <p:cNvGrpSpPr/>
            <p:nvPr/>
          </p:nvGrpSpPr>
          <p:grpSpPr>
            <a:xfrm>
              <a:off x="6162517" y="1425420"/>
              <a:ext cx="5921525" cy="4418588"/>
              <a:chOff x="-1" y="278363"/>
              <a:chExt cx="5921525" cy="4418588"/>
            </a:xfrm>
          </p:grpSpPr>
          <p:pic>
            <p:nvPicPr>
              <p:cNvPr id="4" name="Picture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4325"/>
                <a:ext cx="5921525" cy="4292626"/>
              </a:xfrm>
              <a:prstGeom prst="rect">
                <a:avLst/>
              </a:prstGeom>
            </p:spPr>
          </p:pic>
          <p:sp>
            <p:nvSpPr>
              <p:cNvPr id="5" name="Flowchart: Process 4"/>
              <p:cNvSpPr/>
              <p:nvPr/>
            </p:nvSpPr>
            <p:spPr>
              <a:xfrm>
                <a:off x="391573" y="2781950"/>
                <a:ext cx="671279" cy="452329"/>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R1</a:t>
                </a:r>
              </a:p>
            </p:txBody>
          </p:sp>
          <p:sp>
            <p:nvSpPr>
              <p:cNvPr id="6" name="Flowchart: Process 5"/>
              <p:cNvSpPr/>
              <p:nvPr/>
            </p:nvSpPr>
            <p:spPr>
              <a:xfrm>
                <a:off x="2248538" y="2802483"/>
                <a:ext cx="671279" cy="452329"/>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t>
                </a:r>
                <a:r>
                  <a:rPr lang="ka-GE" dirty="0">
                    <a:solidFill>
                      <a:schemeClr val="tx1"/>
                    </a:solidFill>
                  </a:rPr>
                  <a:t>2</a:t>
                </a:r>
                <a:endParaRPr lang="en-US" dirty="0">
                  <a:solidFill>
                    <a:schemeClr val="tx1"/>
                  </a:solidFill>
                </a:endParaRPr>
              </a:p>
            </p:txBody>
          </p:sp>
          <p:sp>
            <p:nvSpPr>
              <p:cNvPr id="7" name="Flowchart: Process 6"/>
              <p:cNvSpPr/>
              <p:nvPr/>
            </p:nvSpPr>
            <p:spPr>
              <a:xfrm>
                <a:off x="4105503" y="2831435"/>
                <a:ext cx="671279" cy="452329"/>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t>
                </a:r>
                <a:r>
                  <a:rPr lang="ka-GE" dirty="0">
                    <a:solidFill>
                      <a:schemeClr val="tx1"/>
                    </a:solidFill>
                  </a:rPr>
                  <a:t>3</a:t>
                </a:r>
                <a:endParaRPr lang="en-US" dirty="0">
                  <a:solidFill>
                    <a:schemeClr val="tx1"/>
                  </a:solidFill>
                </a:endParaRPr>
              </a:p>
            </p:txBody>
          </p:sp>
          <p:sp>
            <p:nvSpPr>
              <p:cNvPr id="8" name="Flowchart: Process 7"/>
              <p:cNvSpPr/>
              <p:nvPr/>
            </p:nvSpPr>
            <p:spPr>
              <a:xfrm>
                <a:off x="1517980" y="278363"/>
                <a:ext cx="2214283" cy="323643"/>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t>
                </a:r>
                <a:r>
                  <a:rPr lang="ka-GE" dirty="0">
                    <a:solidFill>
                      <a:schemeClr val="tx1"/>
                    </a:solidFill>
                  </a:rPr>
                  <a:t>4</a:t>
                </a:r>
                <a:endParaRPr lang="en-US" dirty="0">
                  <a:solidFill>
                    <a:schemeClr val="tx1"/>
                  </a:solidFill>
                </a:endParaRPr>
              </a:p>
            </p:txBody>
          </p:sp>
          <p:sp>
            <p:nvSpPr>
              <p:cNvPr id="9" name="Flowchart: Process 8"/>
              <p:cNvSpPr/>
              <p:nvPr/>
            </p:nvSpPr>
            <p:spPr>
              <a:xfrm>
                <a:off x="2248538" y="4244622"/>
                <a:ext cx="671279" cy="452329"/>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t>
                </a:r>
                <a:r>
                  <a:rPr lang="ka-GE" dirty="0">
                    <a:solidFill>
                      <a:schemeClr val="tx1"/>
                    </a:solidFill>
                  </a:rPr>
                  <a:t>5</a:t>
                </a:r>
                <a:endParaRPr lang="en-US" dirty="0">
                  <a:solidFill>
                    <a:schemeClr val="tx1"/>
                  </a:solidFill>
                </a:endParaRPr>
              </a:p>
            </p:txBody>
          </p:sp>
        </p:grpSp>
        <p:sp>
          <p:nvSpPr>
            <p:cNvPr id="15" name="Flowchart: Process 14"/>
            <p:cNvSpPr/>
            <p:nvPr/>
          </p:nvSpPr>
          <p:spPr>
            <a:xfrm>
              <a:off x="11081903" y="3063666"/>
              <a:ext cx="969264" cy="1124285"/>
            </a:xfrm>
            <a:prstGeom prst="flowChartProces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extBox 16"/>
          <p:cNvSpPr txBox="1"/>
          <p:nvPr/>
        </p:nvSpPr>
        <p:spPr>
          <a:xfrm>
            <a:off x="119904" y="3175435"/>
            <a:ext cx="6181344" cy="2585323"/>
          </a:xfrm>
          <a:prstGeom prst="rect">
            <a:avLst/>
          </a:prstGeom>
          <a:noFill/>
        </p:spPr>
        <p:txBody>
          <a:bodyPr wrap="square" rtlCol="0">
            <a:spAutoFit/>
          </a:bodyPr>
          <a:lstStyle/>
          <a:p>
            <a:pPr marL="285750" indent="-285750">
              <a:buFont typeface="Arial" panose="020B0604020202020204" pitchFamily="34" charset="0"/>
              <a:buChar char="•"/>
            </a:pPr>
            <a:r>
              <a:rPr lang="en-US" dirty="0"/>
              <a:t>R4 </a:t>
            </a:r>
            <a:r>
              <a:rPr lang="ka-GE" dirty="0"/>
              <a:t>უანონსებს </a:t>
            </a:r>
            <a:r>
              <a:rPr lang="en-US" dirty="0"/>
              <a:t>R1 </a:t>
            </a:r>
            <a:r>
              <a:rPr lang="ka-GE" dirty="0"/>
              <a:t>ს რომ მისთვის </a:t>
            </a:r>
            <a:r>
              <a:rPr lang="en-US" dirty="0" err="1"/>
              <a:t>R3</a:t>
            </a:r>
            <a:r>
              <a:rPr lang="en-US" dirty="0"/>
              <a:t>- </a:t>
            </a:r>
            <a:r>
              <a:rPr lang="ka-GE" dirty="0"/>
              <a:t>ამდე გზის ღირებულება არის 10, შესაბამისად </a:t>
            </a:r>
            <a:r>
              <a:rPr lang="en-US" dirty="0"/>
              <a:t>R1 </a:t>
            </a:r>
            <a:r>
              <a:rPr lang="ka-GE" dirty="0"/>
              <a:t>გამოთვლის თავის გზის ღირებულებას რომელიც არის 10+5 =15</a:t>
            </a:r>
          </a:p>
          <a:p>
            <a:pPr marL="285750" indent="-285750">
              <a:buFont typeface="Arial" panose="020B0604020202020204" pitchFamily="34" charset="0"/>
              <a:buChar char="•"/>
            </a:pPr>
            <a:r>
              <a:rPr lang="en-US" dirty="0"/>
              <a:t>R2 </a:t>
            </a:r>
            <a:r>
              <a:rPr lang="ka-GE" dirty="0"/>
              <a:t>უანონსებს </a:t>
            </a:r>
            <a:r>
              <a:rPr lang="en-US" dirty="0"/>
              <a:t>R1 </a:t>
            </a:r>
            <a:r>
              <a:rPr lang="ka-GE" dirty="0"/>
              <a:t>ს რომ მისთვის </a:t>
            </a:r>
            <a:r>
              <a:rPr lang="en-US" dirty="0"/>
              <a:t>R3 </a:t>
            </a:r>
            <a:r>
              <a:rPr lang="ka-GE" dirty="0"/>
              <a:t>ამდე გზის ღირებულება არის </a:t>
            </a:r>
            <a:r>
              <a:rPr lang="en-US" dirty="0"/>
              <a:t>5 </a:t>
            </a:r>
            <a:r>
              <a:rPr lang="ka-GE" dirty="0"/>
              <a:t>შესაბამისად </a:t>
            </a:r>
            <a:r>
              <a:rPr lang="en-US" dirty="0"/>
              <a:t>R1 </a:t>
            </a:r>
            <a:r>
              <a:rPr lang="ka-GE" dirty="0"/>
              <a:t>გამოთვლის თავის გზის ღირებულებას 5+5=10 </a:t>
            </a:r>
            <a:endParaRPr lang="en-US" dirty="0"/>
          </a:p>
          <a:p>
            <a:pPr marL="285750" indent="-285750">
              <a:buFont typeface="Arial" panose="020B0604020202020204" pitchFamily="34" charset="0"/>
              <a:buChar char="•"/>
            </a:pPr>
            <a:r>
              <a:rPr lang="en-US" dirty="0"/>
              <a:t>R5 </a:t>
            </a:r>
            <a:r>
              <a:rPr lang="ka-GE" dirty="0"/>
              <a:t>უანონსებს </a:t>
            </a:r>
            <a:r>
              <a:rPr lang="en-US" dirty="0"/>
              <a:t>R1 </a:t>
            </a:r>
            <a:r>
              <a:rPr lang="ka-GE" dirty="0"/>
              <a:t>ს რომ მისი გზის რირებულება </a:t>
            </a:r>
            <a:r>
              <a:rPr lang="en-US" dirty="0"/>
              <a:t>R3 </a:t>
            </a:r>
            <a:r>
              <a:rPr lang="ka-GE" dirty="0"/>
              <a:t>ამდე არის 9 შესაბამისად </a:t>
            </a:r>
            <a:r>
              <a:rPr lang="en-US" dirty="0"/>
              <a:t>R1 </a:t>
            </a:r>
            <a:r>
              <a:rPr lang="ka-GE" dirty="0"/>
              <a:t>გამოთვლის თავის გზის ღირებულებას რომელიც არის 100+9=109</a:t>
            </a:r>
            <a:endParaRPr lang="en-US" dirty="0"/>
          </a:p>
        </p:txBody>
      </p:sp>
      <p:sp>
        <p:nvSpPr>
          <p:cNvPr id="18" name="TextBox 17"/>
          <p:cNvSpPr txBox="1"/>
          <p:nvPr/>
        </p:nvSpPr>
        <p:spPr>
          <a:xfrm>
            <a:off x="210312" y="5760758"/>
            <a:ext cx="11859768" cy="923330"/>
          </a:xfrm>
          <a:prstGeom prst="rect">
            <a:avLst/>
          </a:prstGeom>
          <a:noFill/>
        </p:spPr>
        <p:txBody>
          <a:bodyPr wrap="square" rtlCol="0">
            <a:spAutoFit/>
          </a:bodyPr>
          <a:lstStyle/>
          <a:p>
            <a:r>
              <a:rPr lang="ka-GE" dirty="0"/>
              <a:t>ამ გზებიდან ყველაზე დაბალი ღირებულების გზა რაც გამოთვალა </a:t>
            </a:r>
            <a:r>
              <a:rPr lang="en-US" dirty="0"/>
              <a:t>R1 </a:t>
            </a:r>
            <a:r>
              <a:rPr lang="ka-GE" dirty="0"/>
              <a:t>არის 10 შესაბამისად ეს გზა ავტომატურად გადავა მარშრუტიზაციის ცხრილში და თუ </a:t>
            </a:r>
            <a:r>
              <a:rPr lang="en-US" dirty="0"/>
              <a:t>R1 </a:t>
            </a:r>
            <a:r>
              <a:rPr lang="ka-GE" dirty="0"/>
              <a:t>ს დასჭირდება რაიმე ინფორმაციის გაგზავნა </a:t>
            </a:r>
            <a:r>
              <a:rPr lang="en-US" dirty="0"/>
              <a:t>R3 </a:t>
            </a:r>
            <a:r>
              <a:rPr lang="ka-GE" i="1" dirty="0"/>
              <a:t>როუტერთან</a:t>
            </a:r>
            <a:r>
              <a:rPr lang="ka-GE" dirty="0"/>
              <a:t> კავშირისთვის გამოუყენებს გზას რომელიც გადის </a:t>
            </a:r>
            <a:r>
              <a:rPr lang="en-US" dirty="0"/>
              <a:t>R2 </a:t>
            </a:r>
            <a:r>
              <a:rPr lang="ka-GE" i="1" dirty="0"/>
              <a:t>როუტერზე</a:t>
            </a:r>
            <a:endParaRPr lang="en-US" dirty="0"/>
          </a:p>
        </p:txBody>
      </p:sp>
    </p:spTree>
    <p:extLst>
      <p:ext uri="{BB962C8B-B14F-4D97-AF65-F5344CB8AC3E}">
        <p14:creationId xmlns:p14="http://schemas.microsoft.com/office/powerpoint/2010/main" val="38689617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22040" y="1581842"/>
            <a:ext cx="7385125" cy="1477328"/>
          </a:xfrm>
          <a:prstGeom prst="rect">
            <a:avLst/>
          </a:prstGeom>
        </p:spPr>
        <p:txBody>
          <a:bodyPr wrap="square">
            <a:spAutoFit/>
          </a:bodyPr>
          <a:lstStyle/>
          <a:p>
            <a:pPr marL="285750" indent="-285750">
              <a:buFont typeface="Arial" panose="020B0604020202020204" pitchFamily="34" charset="0"/>
              <a:buChar char="•"/>
            </a:pPr>
            <a:r>
              <a:rPr lang="en-US" dirty="0"/>
              <a:t>Bandwidth</a:t>
            </a:r>
            <a:r>
              <a:rPr lang="ka-GE" dirty="0"/>
              <a:t>  (გამტარუნარიანობა)</a:t>
            </a:r>
            <a:r>
              <a:rPr lang="en-US" dirty="0"/>
              <a:t> </a:t>
            </a:r>
          </a:p>
          <a:p>
            <a:pPr marL="285750" indent="-285750">
              <a:buFont typeface="Arial" panose="020B0604020202020204" pitchFamily="34" charset="0"/>
              <a:buChar char="•"/>
            </a:pPr>
            <a:r>
              <a:rPr lang="en-US" dirty="0"/>
              <a:t>Load </a:t>
            </a:r>
            <a:r>
              <a:rPr lang="ka-GE" dirty="0"/>
              <a:t>(დატვირთვა)</a:t>
            </a:r>
            <a:endParaRPr lang="en-US" dirty="0"/>
          </a:p>
          <a:p>
            <a:pPr marL="285750" indent="-285750">
              <a:buFont typeface="Arial" panose="020B0604020202020204" pitchFamily="34" charset="0"/>
              <a:buChar char="•"/>
            </a:pPr>
            <a:r>
              <a:rPr lang="en-US" dirty="0"/>
              <a:t>Delay </a:t>
            </a:r>
            <a:r>
              <a:rPr lang="ka-GE" dirty="0"/>
              <a:t>(დაყოვნება)</a:t>
            </a:r>
            <a:endParaRPr lang="en-US" dirty="0"/>
          </a:p>
          <a:p>
            <a:pPr marL="285750" indent="-285750">
              <a:buFont typeface="Arial" panose="020B0604020202020204" pitchFamily="34" charset="0"/>
              <a:buChar char="•"/>
            </a:pPr>
            <a:r>
              <a:rPr lang="en-US" dirty="0"/>
              <a:t>Reliability </a:t>
            </a:r>
            <a:r>
              <a:rPr lang="ka-GE" dirty="0"/>
              <a:t>(სანდოობა)</a:t>
            </a:r>
            <a:endParaRPr lang="en-US" dirty="0"/>
          </a:p>
          <a:p>
            <a:pPr marL="285750" indent="-285750">
              <a:buFont typeface="Arial" panose="020B0604020202020204" pitchFamily="34" charset="0"/>
              <a:buChar char="•"/>
            </a:pPr>
            <a:r>
              <a:rPr lang="en-US" dirty="0"/>
              <a:t>MTU </a:t>
            </a:r>
            <a:r>
              <a:rPr lang="ka-GE" dirty="0"/>
              <a:t> (მაქსიმუმ რა ზომის პაკეტის გატარება შეუძლია ინტერფეის)</a:t>
            </a:r>
            <a:endParaRPr lang="en-US" dirty="0"/>
          </a:p>
        </p:txBody>
      </p:sp>
      <p:sp>
        <p:nvSpPr>
          <p:cNvPr id="6" name="TextBox 5"/>
          <p:cNvSpPr txBox="1"/>
          <p:nvPr/>
        </p:nvSpPr>
        <p:spPr>
          <a:xfrm>
            <a:off x="3614569" y="118334"/>
            <a:ext cx="4211977" cy="369332"/>
          </a:xfrm>
          <a:prstGeom prst="rect">
            <a:avLst/>
          </a:prstGeom>
          <a:noFill/>
        </p:spPr>
        <p:txBody>
          <a:bodyPr wrap="square" rtlCol="0">
            <a:spAutoFit/>
          </a:bodyPr>
          <a:lstStyle/>
          <a:p>
            <a:r>
              <a:rPr lang="ka-GE" b="1" dirty="0">
                <a:solidFill>
                  <a:srgbClr val="C00000"/>
                </a:solidFill>
              </a:rPr>
              <a:t>როგორ ირჩევს </a:t>
            </a:r>
            <a:r>
              <a:rPr lang="en-US" b="1" dirty="0">
                <a:solidFill>
                  <a:srgbClr val="C00000"/>
                </a:solidFill>
              </a:rPr>
              <a:t>EIGRP</a:t>
            </a:r>
            <a:r>
              <a:rPr lang="ka-GE" b="1" dirty="0">
                <a:solidFill>
                  <a:srgbClr val="C00000"/>
                </a:solidFill>
              </a:rPr>
              <a:t> საუკეთესო გზას </a:t>
            </a:r>
          </a:p>
        </p:txBody>
      </p:sp>
      <p:sp>
        <p:nvSpPr>
          <p:cNvPr id="7" name="TextBox 6"/>
          <p:cNvSpPr txBox="1"/>
          <p:nvPr/>
        </p:nvSpPr>
        <p:spPr>
          <a:xfrm>
            <a:off x="522040" y="649428"/>
            <a:ext cx="10397034" cy="883640"/>
          </a:xfrm>
          <a:prstGeom prst="rect">
            <a:avLst/>
          </a:prstGeom>
          <a:noFill/>
        </p:spPr>
        <p:txBody>
          <a:bodyPr wrap="square" rtlCol="0">
            <a:spAutoFit/>
          </a:bodyPr>
          <a:lstStyle/>
          <a:p>
            <a:pPr>
              <a:lnSpc>
                <a:spcPct val="150000"/>
              </a:lnSpc>
            </a:pPr>
            <a:r>
              <a:rPr lang="ka-GE" dirty="0"/>
              <a:t>იმისთვის რომ </a:t>
            </a:r>
            <a:r>
              <a:rPr lang="en-US" dirty="0" err="1"/>
              <a:t>EIGRP</a:t>
            </a:r>
            <a:r>
              <a:rPr lang="ka-GE" dirty="0"/>
              <a:t>-მა გზას მიანიჭოს გარკვეული ტიპის მნიშვნელობა ის ეყრდნობა რამდენიმე პარამეტრს, ეს პარამეტრებია:</a:t>
            </a:r>
            <a:endParaRPr lang="en-US" dirty="0"/>
          </a:p>
        </p:txBody>
      </p:sp>
      <p:sp>
        <p:nvSpPr>
          <p:cNvPr id="8" name="TextBox 7"/>
          <p:cNvSpPr txBox="1"/>
          <p:nvPr/>
        </p:nvSpPr>
        <p:spPr>
          <a:xfrm>
            <a:off x="349624" y="3220932"/>
            <a:ext cx="11492752" cy="2542363"/>
          </a:xfrm>
          <a:prstGeom prst="rect">
            <a:avLst/>
          </a:prstGeom>
          <a:noFill/>
        </p:spPr>
        <p:txBody>
          <a:bodyPr wrap="square" rtlCol="0">
            <a:spAutoFit/>
          </a:bodyPr>
          <a:lstStyle/>
          <a:p>
            <a:pPr>
              <a:lnSpc>
                <a:spcPct val="150000"/>
              </a:lnSpc>
            </a:pPr>
            <a:r>
              <a:rPr lang="ka-GE" dirty="0"/>
              <a:t>სტანდარტულ შემთხვევაში როდესაც </a:t>
            </a:r>
            <a:r>
              <a:rPr lang="en-US" dirty="0"/>
              <a:t>EIGRP </a:t>
            </a:r>
            <a:r>
              <a:rPr lang="ka-GE" dirty="0"/>
              <a:t>ითვლის გზის ღირებულებას ეყრდნობა მხოლოდ ჩამოთვლილთაგან ორ </a:t>
            </a:r>
            <a:r>
              <a:rPr lang="ka-GE" dirty="0">
                <a:solidFill>
                  <a:srgbClr val="C00000"/>
                </a:solidFill>
              </a:rPr>
              <a:t>პარამეტრს </a:t>
            </a:r>
            <a:r>
              <a:rPr lang="en-US" dirty="0">
                <a:solidFill>
                  <a:srgbClr val="C00000"/>
                </a:solidFill>
              </a:rPr>
              <a:t>Bandwidth (</a:t>
            </a:r>
            <a:r>
              <a:rPr lang="ka-GE" dirty="0">
                <a:solidFill>
                  <a:srgbClr val="C00000"/>
                </a:solidFill>
              </a:rPr>
              <a:t>გამტარუნარიანობა) და </a:t>
            </a:r>
            <a:r>
              <a:rPr lang="en-US" dirty="0">
                <a:solidFill>
                  <a:srgbClr val="C00000"/>
                </a:solidFill>
              </a:rPr>
              <a:t>Delay (</a:t>
            </a:r>
            <a:r>
              <a:rPr lang="ka-GE" dirty="0">
                <a:solidFill>
                  <a:srgbClr val="C00000"/>
                </a:solidFill>
              </a:rPr>
              <a:t>დაყოვნება</a:t>
            </a:r>
            <a:r>
              <a:rPr lang="ka-GE" dirty="0"/>
              <a:t>) სხვა პარამეტრების გააქტიურება შესაძლებელია ადმინისტრატორის მიერ, უფრო საიმედო კავშირისთვის. თუმცა უნდა გაითვალისწინოთ რაც უფრო მეტი პარამეტრი არის აქტიური გზის ღირებულების გამოთვლაში ჩართული მოწყობილობა უფრო მეტად იტვირთება</a:t>
            </a:r>
            <a:endParaRPr lang="en-US" dirty="0"/>
          </a:p>
          <a:p>
            <a:pPr>
              <a:lnSpc>
                <a:spcPct val="150000"/>
              </a:lnSpc>
            </a:pPr>
            <a:endParaRPr lang="en-US" dirty="0"/>
          </a:p>
        </p:txBody>
      </p:sp>
    </p:spTree>
    <p:extLst>
      <p:ext uri="{BB962C8B-B14F-4D97-AF65-F5344CB8AC3E}">
        <p14:creationId xmlns:p14="http://schemas.microsoft.com/office/powerpoint/2010/main" val="9501627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456893" y="119410"/>
            <a:ext cx="3172072" cy="369332"/>
          </a:xfrm>
          <a:prstGeom prst="rect">
            <a:avLst/>
          </a:prstGeom>
          <a:noFill/>
        </p:spPr>
        <p:txBody>
          <a:bodyPr wrap="square" rtlCol="0">
            <a:spAutoFit/>
          </a:bodyPr>
          <a:lstStyle/>
          <a:p>
            <a:r>
              <a:rPr lang="en-US" dirty="0"/>
              <a:t>EIGRP</a:t>
            </a:r>
            <a:r>
              <a:rPr lang="ka-GE" dirty="0"/>
              <a:t> -ის კონფიგურაცია</a:t>
            </a:r>
            <a:endParaRPr lang="en-US" dirty="0"/>
          </a:p>
        </p:txBody>
      </p:sp>
      <p:pic>
        <p:nvPicPr>
          <p:cNvPr id="6" name="Picture 5"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98033"/>
            <a:ext cx="6375857" cy="3503742"/>
          </a:xfrm>
          <a:prstGeom prst="rect">
            <a:avLst/>
          </a:prstGeom>
        </p:spPr>
      </p:pic>
      <p:sp>
        <p:nvSpPr>
          <p:cNvPr id="7" name="Rectangle 6"/>
          <p:cNvSpPr/>
          <p:nvPr/>
        </p:nvSpPr>
        <p:spPr>
          <a:xfrm>
            <a:off x="6375857" y="634025"/>
            <a:ext cx="5529631" cy="923330"/>
          </a:xfrm>
          <a:prstGeom prst="rect">
            <a:avLst/>
          </a:prstGeom>
        </p:spPr>
        <p:txBody>
          <a:bodyPr wrap="square">
            <a:spAutoFit/>
          </a:bodyPr>
          <a:lstStyle/>
          <a:p>
            <a:r>
              <a:rPr lang="en-US" dirty="0">
                <a:effectLst/>
              </a:rPr>
              <a:t>R1(</a:t>
            </a:r>
            <a:r>
              <a:rPr lang="en-US" dirty="0" err="1">
                <a:effectLst/>
              </a:rPr>
              <a:t>config</a:t>
            </a:r>
            <a:r>
              <a:rPr lang="en-US" dirty="0">
                <a:effectLst/>
              </a:rPr>
              <a:t>)#router </a:t>
            </a:r>
            <a:r>
              <a:rPr lang="en-US" dirty="0" err="1">
                <a:effectLst/>
              </a:rPr>
              <a:t>eigrp</a:t>
            </a:r>
            <a:r>
              <a:rPr lang="en-US" dirty="0">
                <a:effectLst/>
              </a:rPr>
              <a:t> 1</a:t>
            </a:r>
          </a:p>
          <a:p>
            <a:r>
              <a:rPr lang="en-US" dirty="0">
                <a:effectLst/>
              </a:rPr>
              <a:t>R1(</a:t>
            </a:r>
            <a:r>
              <a:rPr lang="en-US" dirty="0" err="1">
                <a:effectLst/>
              </a:rPr>
              <a:t>config</a:t>
            </a:r>
            <a:r>
              <a:rPr lang="en-US" dirty="0">
                <a:effectLst/>
              </a:rPr>
              <a:t>-router)#network 192.168.13.0 0.0.0.255</a:t>
            </a:r>
          </a:p>
          <a:p>
            <a:r>
              <a:rPr lang="en-US" dirty="0">
                <a:effectLst/>
              </a:rPr>
              <a:t>R1(</a:t>
            </a:r>
            <a:r>
              <a:rPr lang="en-US" dirty="0" err="1">
                <a:effectLst/>
              </a:rPr>
              <a:t>config</a:t>
            </a:r>
            <a:r>
              <a:rPr lang="en-US" dirty="0">
                <a:effectLst/>
              </a:rPr>
              <a:t>-router)#network 192.168.12.0 0.0.0.255</a:t>
            </a:r>
          </a:p>
        </p:txBody>
      </p:sp>
      <p:sp>
        <p:nvSpPr>
          <p:cNvPr id="8" name="Rectangle 7"/>
          <p:cNvSpPr/>
          <p:nvPr/>
        </p:nvSpPr>
        <p:spPr>
          <a:xfrm>
            <a:off x="6375856" y="1621363"/>
            <a:ext cx="5529631" cy="1477328"/>
          </a:xfrm>
          <a:prstGeom prst="rect">
            <a:avLst/>
          </a:prstGeom>
        </p:spPr>
        <p:txBody>
          <a:bodyPr wrap="square">
            <a:spAutoFit/>
          </a:bodyPr>
          <a:lstStyle/>
          <a:p>
            <a:r>
              <a:rPr lang="en-US" dirty="0">
                <a:effectLst/>
              </a:rPr>
              <a:t>R2(</a:t>
            </a:r>
            <a:r>
              <a:rPr lang="en-US" dirty="0" err="1">
                <a:effectLst/>
              </a:rPr>
              <a:t>config</a:t>
            </a:r>
            <a:r>
              <a:rPr lang="en-US" dirty="0">
                <a:effectLst/>
              </a:rPr>
              <a:t>)#router </a:t>
            </a:r>
            <a:r>
              <a:rPr lang="en-US" dirty="0" err="1">
                <a:effectLst/>
              </a:rPr>
              <a:t>eigrp</a:t>
            </a:r>
            <a:r>
              <a:rPr lang="en-US" dirty="0">
                <a:effectLst/>
              </a:rPr>
              <a:t> 1</a:t>
            </a:r>
          </a:p>
          <a:p>
            <a:r>
              <a:rPr lang="en-US" dirty="0">
                <a:effectLst/>
              </a:rPr>
              <a:t>R2(</a:t>
            </a:r>
            <a:r>
              <a:rPr lang="en-US" dirty="0" err="1">
                <a:effectLst/>
              </a:rPr>
              <a:t>config</a:t>
            </a:r>
            <a:r>
              <a:rPr lang="en-US" dirty="0">
                <a:effectLst/>
              </a:rPr>
              <a:t>-router)#network 192.168.23.0 0.0.0.255</a:t>
            </a:r>
          </a:p>
          <a:p>
            <a:r>
              <a:rPr lang="en-US" dirty="0">
                <a:effectLst/>
              </a:rPr>
              <a:t>R2(</a:t>
            </a:r>
            <a:r>
              <a:rPr lang="en-US" dirty="0" err="1">
                <a:effectLst/>
              </a:rPr>
              <a:t>config</a:t>
            </a:r>
            <a:r>
              <a:rPr lang="en-US" dirty="0">
                <a:effectLst/>
              </a:rPr>
              <a:t>-router)#network 192.168.12.0 0.0.0.255</a:t>
            </a:r>
          </a:p>
          <a:p>
            <a:r>
              <a:rPr lang="en-US" dirty="0">
                <a:effectLst/>
              </a:rPr>
              <a:t>R2(</a:t>
            </a:r>
            <a:r>
              <a:rPr lang="en-US" dirty="0" err="1">
                <a:effectLst/>
              </a:rPr>
              <a:t>config</a:t>
            </a:r>
            <a:r>
              <a:rPr lang="en-US" dirty="0">
                <a:effectLst/>
              </a:rPr>
              <a:t>-router)#network 192.168.2.0 0.0.0.255</a:t>
            </a:r>
          </a:p>
          <a:p>
            <a:endParaRPr lang="en-US" dirty="0">
              <a:effectLst/>
            </a:endParaRPr>
          </a:p>
        </p:txBody>
      </p:sp>
      <p:sp>
        <p:nvSpPr>
          <p:cNvPr id="9" name="Rectangle 8"/>
          <p:cNvSpPr/>
          <p:nvPr/>
        </p:nvSpPr>
        <p:spPr>
          <a:xfrm>
            <a:off x="6375855" y="2906202"/>
            <a:ext cx="5529631" cy="1477328"/>
          </a:xfrm>
          <a:prstGeom prst="rect">
            <a:avLst/>
          </a:prstGeom>
        </p:spPr>
        <p:txBody>
          <a:bodyPr wrap="square">
            <a:spAutoFit/>
          </a:bodyPr>
          <a:lstStyle/>
          <a:p>
            <a:r>
              <a:rPr lang="en-US" dirty="0">
                <a:effectLst/>
              </a:rPr>
              <a:t>R3(</a:t>
            </a:r>
            <a:r>
              <a:rPr lang="en-US" dirty="0" err="1">
                <a:effectLst/>
              </a:rPr>
              <a:t>config</a:t>
            </a:r>
            <a:r>
              <a:rPr lang="en-US" dirty="0">
                <a:effectLst/>
              </a:rPr>
              <a:t>)#router </a:t>
            </a:r>
            <a:r>
              <a:rPr lang="en-US" dirty="0" err="1">
                <a:effectLst/>
              </a:rPr>
              <a:t>eigrp</a:t>
            </a:r>
            <a:r>
              <a:rPr lang="en-US" dirty="0">
                <a:effectLst/>
              </a:rPr>
              <a:t> 1</a:t>
            </a:r>
          </a:p>
          <a:p>
            <a:r>
              <a:rPr lang="en-US" dirty="0">
                <a:effectLst/>
              </a:rPr>
              <a:t>R3(</a:t>
            </a:r>
            <a:r>
              <a:rPr lang="en-US" dirty="0" err="1">
                <a:effectLst/>
              </a:rPr>
              <a:t>config</a:t>
            </a:r>
            <a:r>
              <a:rPr lang="en-US" dirty="0">
                <a:effectLst/>
              </a:rPr>
              <a:t>-router)#network 192.168.23.0 0.0.0.255</a:t>
            </a:r>
          </a:p>
          <a:p>
            <a:r>
              <a:rPr lang="en-US" dirty="0">
                <a:effectLst/>
              </a:rPr>
              <a:t>R3(</a:t>
            </a:r>
            <a:r>
              <a:rPr lang="en-US" dirty="0" err="1">
                <a:effectLst/>
              </a:rPr>
              <a:t>config</a:t>
            </a:r>
            <a:r>
              <a:rPr lang="en-US" dirty="0">
                <a:effectLst/>
              </a:rPr>
              <a:t>-router)#network 192.168.13.0 0.0.0.255</a:t>
            </a:r>
          </a:p>
          <a:p>
            <a:r>
              <a:rPr lang="en-US" dirty="0">
                <a:effectLst/>
              </a:rPr>
              <a:t>R3(</a:t>
            </a:r>
            <a:r>
              <a:rPr lang="en-US" dirty="0" err="1">
                <a:effectLst/>
              </a:rPr>
              <a:t>config</a:t>
            </a:r>
            <a:r>
              <a:rPr lang="en-US" dirty="0">
                <a:effectLst/>
              </a:rPr>
              <a:t>-router)#network 192.168.1.0 0.0.0.255</a:t>
            </a:r>
          </a:p>
          <a:p>
            <a:endParaRPr lang="en-US" dirty="0">
              <a:effectLst/>
            </a:endParaRPr>
          </a:p>
        </p:txBody>
      </p:sp>
      <p:sp>
        <p:nvSpPr>
          <p:cNvPr id="10" name="TextBox 9"/>
          <p:cNvSpPr txBox="1"/>
          <p:nvPr/>
        </p:nvSpPr>
        <p:spPr>
          <a:xfrm>
            <a:off x="393192" y="4247942"/>
            <a:ext cx="11331776" cy="2542363"/>
          </a:xfrm>
          <a:prstGeom prst="rect">
            <a:avLst/>
          </a:prstGeom>
          <a:noFill/>
        </p:spPr>
        <p:txBody>
          <a:bodyPr wrap="square" rtlCol="0">
            <a:spAutoFit/>
          </a:bodyPr>
          <a:lstStyle/>
          <a:p>
            <a:pPr>
              <a:lnSpc>
                <a:spcPct val="150000"/>
              </a:lnSpc>
            </a:pPr>
            <a:r>
              <a:rPr lang="en-US" dirty="0"/>
              <a:t>EIGRP</a:t>
            </a:r>
            <a:r>
              <a:rPr lang="ka-GE" dirty="0"/>
              <a:t> -ის კონფიგურაცია</a:t>
            </a:r>
            <a:r>
              <a:rPr lang="en-US" dirty="0"/>
              <a:t> </a:t>
            </a:r>
            <a:r>
              <a:rPr lang="ka-GE" dirty="0"/>
              <a:t>ძალიან ჰგავს </a:t>
            </a:r>
            <a:r>
              <a:rPr lang="en-US" dirty="0"/>
              <a:t>OSPF </a:t>
            </a:r>
            <a:r>
              <a:rPr lang="ka-GE" dirty="0"/>
              <a:t>ის კონფიგურაციას თუმცა არის რამდენიმე განსხვავება:</a:t>
            </a:r>
          </a:p>
          <a:p>
            <a:pPr marL="285750" indent="-285750">
              <a:lnSpc>
                <a:spcPct val="150000"/>
              </a:lnSpc>
              <a:buFont typeface="Arial" panose="020B0604020202020204" pitchFamily="34" charset="0"/>
              <a:buChar char="•"/>
            </a:pPr>
            <a:r>
              <a:rPr lang="en-US" dirty="0"/>
              <a:t>EIGRP</a:t>
            </a:r>
            <a:r>
              <a:rPr lang="ka-GE" dirty="0"/>
              <a:t> –არ ყოფს ქსელს სხვადასხვა არეებად შესაბამისად არ არის საჭირო არეას მითითება</a:t>
            </a:r>
          </a:p>
          <a:p>
            <a:pPr marL="285750" indent="-285750">
              <a:lnSpc>
                <a:spcPct val="150000"/>
              </a:lnSpc>
              <a:buFont typeface="Arial" panose="020B0604020202020204" pitchFamily="34" charset="0"/>
              <a:buChar char="•"/>
            </a:pPr>
            <a:r>
              <a:rPr lang="en-US" dirty="0"/>
              <a:t>EIGRP</a:t>
            </a:r>
            <a:r>
              <a:rPr lang="ka-GE" dirty="0"/>
              <a:t> -ის კონფიგურაციის დროს აუცილებელია გავითვალისწინოთ შემდეგი მნიშვნელოვანი დეტალი, იმისთვის რომ </a:t>
            </a:r>
            <a:r>
              <a:rPr lang="ka-GE" b="1" dirty="0">
                <a:solidFill>
                  <a:srgbClr val="C00000"/>
                </a:solidFill>
              </a:rPr>
              <a:t>პროტოკოლმა იმუშაოს აუცილებელია ყველა როუტერზე პროცესი იყოს გაშვებული ერთიდა იმავე პროცესის ნომრით.</a:t>
            </a:r>
            <a:endParaRPr lang="en-US" b="1" dirty="0">
              <a:solidFill>
                <a:srgbClr val="C00000"/>
              </a:solidFill>
            </a:endParaRPr>
          </a:p>
          <a:p>
            <a:pPr marL="285750" indent="-285750">
              <a:lnSpc>
                <a:spcPct val="150000"/>
              </a:lnSpc>
              <a:buFont typeface="Arial" panose="020B0604020202020204" pitchFamily="34" charset="0"/>
              <a:buChar char="•"/>
            </a:pPr>
            <a:endParaRPr lang="en-US" dirty="0"/>
          </a:p>
        </p:txBody>
      </p:sp>
    </p:spTree>
    <p:extLst>
      <p:ext uri="{BB962C8B-B14F-4D97-AF65-F5344CB8AC3E}">
        <p14:creationId xmlns:p14="http://schemas.microsoft.com/office/powerpoint/2010/main" val="27135886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97496" y="98798"/>
            <a:ext cx="3193503" cy="369332"/>
          </a:xfrm>
          <a:prstGeom prst="rect">
            <a:avLst/>
          </a:prstGeom>
        </p:spPr>
        <p:txBody>
          <a:bodyPr wrap="none">
            <a:spAutoFit/>
          </a:bodyPr>
          <a:lstStyle/>
          <a:p>
            <a:r>
              <a:rPr lang="ka-GE" dirty="0">
                <a:effectLst/>
              </a:rPr>
              <a:t>შემდეგ შებრუნებული მასკა </a:t>
            </a:r>
            <a:endParaRPr lang="en-US" dirty="0"/>
          </a:p>
        </p:txBody>
      </p:sp>
      <p:graphicFrame>
        <p:nvGraphicFramePr>
          <p:cNvPr id="5" name="Table 4"/>
          <p:cNvGraphicFramePr>
            <a:graphicFrameLocks noGrp="1"/>
          </p:cNvGraphicFramePr>
          <p:nvPr/>
        </p:nvGraphicFramePr>
        <p:xfrm>
          <a:off x="889567" y="1244316"/>
          <a:ext cx="9809359" cy="2291080"/>
        </p:xfrm>
        <a:graphic>
          <a:graphicData uri="http://schemas.openxmlformats.org/drawingml/2006/table">
            <a:tbl>
              <a:tblPr firstRow="1" bandRow="1">
                <a:tableStyleId>{5C22544A-7EE6-4342-B048-85BDC9FD1C3A}</a:tableStyleId>
              </a:tblPr>
              <a:tblGrid>
                <a:gridCol w="3975516">
                  <a:extLst>
                    <a:ext uri="{9D8B030D-6E8A-4147-A177-3AD203B41FA5}">
                      <a16:colId xmlns:a16="http://schemas.microsoft.com/office/drawing/2014/main" val="20000"/>
                    </a:ext>
                  </a:extLst>
                </a:gridCol>
                <a:gridCol w="1562637">
                  <a:extLst>
                    <a:ext uri="{9D8B030D-6E8A-4147-A177-3AD203B41FA5}">
                      <a16:colId xmlns:a16="http://schemas.microsoft.com/office/drawing/2014/main" val="20001"/>
                    </a:ext>
                  </a:extLst>
                </a:gridCol>
                <a:gridCol w="1354285">
                  <a:extLst>
                    <a:ext uri="{9D8B030D-6E8A-4147-A177-3AD203B41FA5}">
                      <a16:colId xmlns:a16="http://schemas.microsoft.com/office/drawing/2014/main" val="20002"/>
                    </a:ext>
                  </a:extLst>
                </a:gridCol>
                <a:gridCol w="1269050">
                  <a:extLst>
                    <a:ext uri="{9D8B030D-6E8A-4147-A177-3AD203B41FA5}">
                      <a16:colId xmlns:a16="http://schemas.microsoft.com/office/drawing/2014/main" val="20003"/>
                    </a:ext>
                  </a:extLst>
                </a:gridCol>
                <a:gridCol w="1647871">
                  <a:extLst>
                    <a:ext uri="{9D8B030D-6E8A-4147-A177-3AD203B41FA5}">
                      <a16:colId xmlns:a16="http://schemas.microsoft.com/office/drawing/2014/main" val="20004"/>
                    </a:ext>
                  </a:extLst>
                </a:gridCol>
              </a:tblGrid>
              <a:tr h="370840">
                <a:tc>
                  <a:txBody>
                    <a:bodyPr/>
                    <a:lstStyle/>
                    <a:p>
                      <a:pPr algn="ctr"/>
                      <a:r>
                        <a:rPr lang="ka-GE" dirty="0"/>
                        <a:t>სტანდარტული</a:t>
                      </a:r>
                      <a:r>
                        <a:rPr lang="ka-GE" baseline="0" dirty="0"/>
                        <a:t> მასკა ათობითშ ობითსში</a:t>
                      </a:r>
                      <a:endParaRPr lang="en-US" dirty="0"/>
                    </a:p>
                  </a:txBody>
                  <a:tcPr/>
                </a:tc>
                <a:tc>
                  <a:txBody>
                    <a:bodyPr/>
                    <a:lstStyle/>
                    <a:p>
                      <a:pPr algn="ctr"/>
                      <a:r>
                        <a:rPr lang="ka-GE" dirty="0"/>
                        <a:t>255</a:t>
                      </a:r>
                      <a:endParaRPr lang="en-US" dirty="0"/>
                    </a:p>
                  </a:txBody>
                  <a:tcPr/>
                </a:tc>
                <a:tc>
                  <a:txBody>
                    <a:bodyPr/>
                    <a:lstStyle/>
                    <a:p>
                      <a:pPr algn="ctr"/>
                      <a:r>
                        <a:rPr lang="ka-GE" dirty="0"/>
                        <a:t>255</a:t>
                      </a:r>
                      <a:endParaRPr lang="en-US" dirty="0"/>
                    </a:p>
                  </a:txBody>
                  <a:tcPr/>
                </a:tc>
                <a:tc>
                  <a:txBody>
                    <a:bodyPr/>
                    <a:lstStyle/>
                    <a:p>
                      <a:pPr algn="ctr"/>
                      <a:r>
                        <a:rPr lang="ka-GE" dirty="0"/>
                        <a:t>255</a:t>
                      </a:r>
                      <a:endParaRPr lang="en-US" dirty="0"/>
                    </a:p>
                  </a:txBody>
                  <a:tcPr/>
                </a:tc>
                <a:tc>
                  <a:txBody>
                    <a:bodyPr/>
                    <a:lstStyle/>
                    <a:p>
                      <a:pPr algn="ctr"/>
                      <a:r>
                        <a:rPr lang="ka-GE" dirty="0"/>
                        <a:t>0</a:t>
                      </a:r>
                      <a:endParaRPr lang="en-US" dirty="0"/>
                    </a:p>
                  </a:txBody>
                  <a:tcPr/>
                </a:tc>
                <a:extLst>
                  <a:ext uri="{0D108BD9-81ED-4DB2-BD59-A6C34878D82A}">
                    <a16:rowId xmlns:a16="http://schemas.microsoft.com/office/drawing/2014/main" val="10000"/>
                  </a:ext>
                </a:extLst>
              </a:tr>
              <a:tr h="53228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ka-GE" dirty="0"/>
                        <a:t>სტანდარტული</a:t>
                      </a:r>
                      <a:r>
                        <a:rPr lang="ka-GE" baseline="0" dirty="0"/>
                        <a:t> მასკა ორობითში</a:t>
                      </a:r>
                      <a:endParaRPr lang="en-US" dirty="0"/>
                    </a:p>
                  </a:txBody>
                  <a:tcPr/>
                </a:tc>
                <a:tc>
                  <a:txBody>
                    <a:bodyPr/>
                    <a:lstStyle/>
                    <a:p>
                      <a:pPr algn="ctr"/>
                      <a:r>
                        <a:rPr lang="ka-GE" dirty="0"/>
                        <a:t>11111111</a:t>
                      </a: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ka-GE" dirty="0"/>
                        <a:t>11111111</a:t>
                      </a:r>
                      <a:endParaRPr lang="en-US" dirty="0"/>
                    </a:p>
                    <a:p>
                      <a:pPr algn="ct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ka-GE" dirty="0"/>
                        <a:t>11111111</a:t>
                      </a:r>
                      <a:endParaRPr lang="en-US" dirty="0"/>
                    </a:p>
                    <a:p>
                      <a:pPr algn="ctr"/>
                      <a:endParaRPr lang="en-US" dirty="0"/>
                    </a:p>
                  </a:txBody>
                  <a:tcPr/>
                </a:tc>
                <a:tc>
                  <a:txBody>
                    <a:bodyPr/>
                    <a:lstStyle/>
                    <a:p>
                      <a:pPr algn="ctr"/>
                      <a:r>
                        <a:rPr lang="ka-GE" dirty="0"/>
                        <a:t>00000000</a:t>
                      </a:r>
                      <a:endParaRPr lang="en-US" dirty="0"/>
                    </a:p>
                  </a:txBody>
                  <a:tcPr/>
                </a:tc>
                <a:extLst>
                  <a:ext uri="{0D108BD9-81ED-4DB2-BD59-A6C34878D82A}">
                    <a16:rowId xmlns:a16="http://schemas.microsoft.com/office/drawing/2014/main" val="10001"/>
                  </a:ext>
                </a:extLst>
              </a:tr>
              <a:tr h="370840">
                <a:tc>
                  <a:txBody>
                    <a:bodyPr/>
                    <a:lstStyle/>
                    <a:p>
                      <a:pPr algn="ctr"/>
                      <a:r>
                        <a:rPr lang="ka-GE" dirty="0"/>
                        <a:t>შებრუნებუი მასკა ორობითში</a:t>
                      </a:r>
                      <a:endParaRPr lang="en-US" dirty="0"/>
                    </a:p>
                  </a:txBody>
                  <a:tcPr/>
                </a:tc>
                <a:tc>
                  <a:txBody>
                    <a:bodyPr/>
                    <a:lstStyle/>
                    <a:p>
                      <a:pPr algn="ctr"/>
                      <a:r>
                        <a:rPr lang="ka-GE" dirty="0"/>
                        <a:t>00000000</a:t>
                      </a: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ka-GE" dirty="0"/>
                        <a:t>00000000</a:t>
                      </a:r>
                      <a:endParaRPr lang="en-US" dirty="0"/>
                    </a:p>
                    <a:p>
                      <a:pPr algn="ct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ka-GE" dirty="0"/>
                        <a:t>00000000</a:t>
                      </a:r>
                      <a:endParaRPr lang="en-US" dirty="0"/>
                    </a:p>
                    <a:p>
                      <a:pPr algn="ct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ka-GE" dirty="0"/>
                        <a:t>11111111</a:t>
                      </a:r>
                      <a:endParaRPr lang="en-US" dirty="0"/>
                    </a:p>
                    <a:p>
                      <a:pPr algn="ctr"/>
                      <a:endParaRPr lang="en-US" dirty="0"/>
                    </a:p>
                  </a:txBody>
                  <a:tcPr/>
                </a:tc>
                <a:extLst>
                  <a:ext uri="{0D108BD9-81ED-4DB2-BD59-A6C34878D82A}">
                    <a16:rowId xmlns:a16="http://schemas.microsoft.com/office/drawing/2014/main" val="10002"/>
                  </a:ext>
                </a:extLst>
              </a:tr>
              <a:tr h="370840">
                <a:tc>
                  <a:txBody>
                    <a:bodyPr/>
                    <a:lstStyle/>
                    <a:p>
                      <a:pPr algn="ctr"/>
                      <a:r>
                        <a:rPr lang="ka-GE" dirty="0"/>
                        <a:t>შებრუნებული მასკა ათობითში</a:t>
                      </a:r>
                      <a:endParaRPr lang="en-US" dirty="0"/>
                    </a:p>
                  </a:txBody>
                  <a:tcPr/>
                </a:tc>
                <a:tc>
                  <a:txBody>
                    <a:bodyPr/>
                    <a:lstStyle/>
                    <a:p>
                      <a:pPr algn="ctr"/>
                      <a:r>
                        <a:rPr lang="ka-GE" dirty="0"/>
                        <a:t>0</a:t>
                      </a:r>
                      <a:endParaRPr lang="en-US" dirty="0"/>
                    </a:p>
                  </a:txBody>
                  <a:tcPr/>
                </a:tc>
                <a:tc>
                  <a:txBody>
                    <a:bodyPr/>
                    <a:lstStyle/>
                    <a:p>
                      <a:pPr algn="ctr"/>
                      <a:r>
                        <a:rPr lang="ka-GE" dirty="0"/>
                        <a:t>0</a:t>
                      </a:r>
                      <a:endParaRPr lang="en-US" dirty="0"/>
                    </a:p>
                  </a:txBody>
                  <a:tcPr/>
                </a:tc>
                <a:tc>
                  <a:txBody>
                    <a:bodyPr/>
                    <a:lstStyle/>
                    <a:p>
                      <a:pPr algn="ctr"/>
                      <a:r>
                        <a:rPr lang="ka-GE" dirty="0"/>
                        <a:t>0</a:t>
                      </a:r>
                      <a:endParaRPr lang="en-US" dirty="0"/>
                    </a:p>
                  </a:txBody>
                  <a:tcPr/>
                </a:tc>
                <a:tc>
                  <a:txBody>
                    <a:bodyPr/>
                    <a:lstStyle/>
                    <a:p>
                      <a:pPr algn="ctr"/>
                      <a:r>
                        <a:rPr lang="ka-GE" dirty="0"/>
                        <a:t>255</a:t>
                      </a:r>
                      <a:endParaRPr lang="en-US" dirty="0"/>
                    </a:p>
                  </a:txBody>
                  <a:tcPr/>
                </a:tc>
                <a:extLst>
                  <a:ext uri="{0D108BD9-81ED-4DB2-BD59-A6C34878D82A}">
                    <a16:rowId xmlns:a16="http://schemas.microsoft.com/office/drawing/2014/main" val="10003"/>
                  </a:ext>
                </a:extLst>
              </a:tr>
            </a:tbl>
          </a:graphicData>
        </a:graphic>
      </p:graphicFrame>
      <p:sp>
        <p:nvSpPr>
          <p:cNvPr id="6" name="Rectangle 5"/>
          <p:cNvSpPr/>
          <p:nvPr/>
        </p:nvSpPr>
        <p:spPr>
          <a:xfrm>
            <a:off x="1194302" y="676484"/>
            <a:ext cx="8913017" cy="369332"/>
          </a:xfrm>
          <a:prstGeom prst="rect">
            <a:avLst/>
          </a:prstGeom>
        </p:spPr>
        <p:txBody>
          <a:bodyPr wrap="none">
            <a:spAutoFit/>
          </a:bodyPr>
          <a:lstStyle/>
          <a:p>
            <a:r>
              <a:rPr lang="ka-GE" b="0" i="0" dirty="0">
                <a:solidFill>
                  <a:srgbClr val="000000"/>
                </a:solidFill>
                <a:effectLst/>
                <a:latin typeface="Open Sans"/>
              </a:rPr>
              <a:t>განვიხილოთ ქსელის მისამართის 1</a:t>
            </a:r>
            <a:r>
              <a:rPr lang="en-US" b="0" i="0" dirty="0">
                <a:solidFill>
                  <a:srgbClr val="000000"/>
                </a:solidFill>
                <a:effectLst/>
                <a:latin typeface="Open Sans"/>
              </a:rPr>
              <a:t>92.168.23.0</a:t>
            </a:r>
            <a:r>
              <a:rPr lang="ka-GE" b="0" i="0" dirty="0">
                <a:solidFill>
                  <a:srgbClr val="000000"/>
                </a:solidFill>
                <a:effectLst/>
                <a:latin typeface="Open Sans"/>
              </a:rPr>
              <a:t>  255</a:t>
            </a:r>
            <a:r>
              <a:rPr lang="en-US" b="0" i="0" dirty="0">
                <a:solidFill>
                  <a:srgbClr val="000000"/>
                </a:solidFill>
                <a:effectLst/>
                <a:latin typeface="Open Sans"/>
              </a:rPr>
              <a:t>.255.255.0 </a:t>
            </a:r>
            <a:r>
              <a:rPr lang="ka-GE" b="0" i="0" dirty="0">
                <a:solidFill>
                  <a:srgbClr val="000000"/>
                </a:solidFill>
                <a:effectLst/>
                <a:latin typeface="Open Sans"/>
              </a:rPr>
              <a:t>შებრუნებული მასკა</a:t>
            </a:r>
            <a:endParaRPr lang="en-US" dirty="0"/>
          </a:p>
        </p:txBody>
      </p:sp>
      <p:sp>
        <p:nvSpPr>
          <p:cNvPr id="7" name="TextBox 6"/>
          <p:cNvSpPr txBox="1"/>
          <p:nvPr/>
        </p:nvSpPr>
        <p:spPr>
          <a:xfrm>
            <a:off x="399288" y="3679653"/>
            <a:ext cx="10924786" cy="1477328"/>
          </a:xfrm>
          <a:prstGeom prst="rect">
            <a:avLst/>
          </a:prstGeom>
          <a:noFill/>
        </p:spPr>
        <p:txBody>
          <a:bodyPr wrap="none" rtlCol="0">
            <a:spAutoFit/>
          </a:bodyPr>
          <a:lstStyle/>
          <a:p>
            <a:r>
              <a:rPr lang="ka-GE" dirty="0"/>
              <a:t>იმისთვის რომ მივიღოთ ქვექსელის ნიღაბის  შებრუნებული ვარიანტი, </a:t>
            </a:r>
          </a:p>
          <a:p>
            <a:r>
              <a:rPr lang="ka-GE" dirty="0"/>
              <a:t>აუცილებელია ქვექსელი ნიღაბი გადავიყვანოთ ორობით</a:t>
            </a:r>
          </a:p>
          <a:p>
            <a:r>
              <a:rPr lang="ka-GE" dirty="0"/>
              <a:t>ათვლის სისტემაში და ერთიანებს და ნულიანებს გავუცვალოთ ადგილები ანუ მოვახდინოთ რევერსი </a:t>
            </a:r>
          </a:p>
          <a:p>
            <a:r>
              <a:rPr lang="ka-GE" dirty="0"/>
              <a:t>(შებრუნება ბიტების)</a:t>
            </a:r>
          </a:p>
          <a:p>
            <a:endParaRPr lang="en-US" dirty="0"/>
          </a:p>
        </p:txBody>
      </p:sp>
    </p:spTree>
    <p:extLst>
      <p:ext uri="{BB962C8B-B14F-4D97-AF65-F5344CB8AC3E}">
        <p14:creationId xmlns:p14="http://schemas.microsoft.com/office/powerpoint/2010/main" val="42747883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DCD0A-BD69-435B-89F0-B986C0A444AB}"/>
              </a:ext>
            </a:extLst>
          </p:cNvPr>
          <p:cNvSpPr>
            <a:spLocks noGrp="1"/>
          </p:cNvSpPr>
          <p:nvPr>
            <p:ph type="title"/>
          </p:nvPr>
        </p:nvSpPr>
        <p:spPr/>
        <p:txBody>
          <a:bodyPr>
            <a:normAutofit/>
          </a:bodyPr>
          <a:lstStyle/>
          <a:p>
            <a:pPr algn="ctr"/>
            <a:r>
              <a:rPr lang="ka-GE" sz="2400" b="1" dirty="0">
                <a:solidFill>
                  <a:srgbClr val="C00000"/>
                </a:solidFill>
              </a:rPr>
              <a:t>შებრუნებული მასკის გამოთვლა</a:t>
            </a:r>
          </a:p>
        </p:txBody>
      </p:sp>
      <p:pic>
        <p:nvPicPr>
          <p:cNvPr id="5" name="Picture 4">
            <a:extLst>
              <a:ext uri="{FF2B5EF4-FFF2-40B4-BE49-F238E27FC236}">
                <a16:creationId xmlns:a16="http://schemas.microsoft.com/office/drawing/2014/main" id="{C00BB5C4-FD0F-4971-B061-B92A6E72C9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646462"/>
            <a:ext cx="7493114" cy="2091603"/>
          </a:xfrm>
          <a:prstGeom prst="rect">
            <a:avLst/>
          </a:prstGeom>
        </p:spPr>
      </p:pic>
      <p:sp>
        <p:nvSpPr>
          <p:cNvPr id="6" name="Rectangle 5">
            <a:extLst>
              <a:ext uri="{FF2B5EF4-FFF2-40B4-BE49-F238E27FC236}">
                <a16:creationId xmlns:a16="http://schemas.microsoft.com/office/drawing/2014/main" id="{0CC0C1C7-43A3-44AC-9CA3-53EBA0B28C75}"/>
              </a:ext>
            </a:extLst>
          </p:cNvPr>
          <p:cNvSpPr/>
          <p:nvPr/>
        </p:nvSpPr>
        <p:spPr>
          <a:xfrm>
            <a:off x="956799" y="3782290"/>
            <a:ext cx="8048655" cy="369332"/>
          </a:xfrm>
          <a:prstGeom prst="rect">
            <a:avLst/>
          </a:prstGeom>
        </p:spPr>
        <p:txBody>
          <a:bodyPr wrap="square">
            <a:spAutoFit/>
          </a:bodyPr>
          <a:lstStyle/>
          <a:p>
            <a:r>
              <a:rPr lang="ka-GE" dirty="0"/>
              <a:t>მაგ.: გამოვითვალოთ 255.255.255.192 ანუ /26 – ის </a:t>
            </a:r>
            <a:r>
              <a:rPr lang="en-US" dirty="0"/>
              <a:t>Wildcard mask</a:t>
            </a:r>
            <a:endParaRPr lang="ka-GE" dirty="0"/>
          </a:p>
        </p:txBody>
      </p:sp>
      <p:pic>
        <p:nvPicPr>
          <p:cNvPr id="8" name="Picture 7">
            <a:extLst>
              <a:ext uri="{FF2B5EF4-FFF2-40B4-BE49-F238E27FC236}">
                <a16:creationId xmlns:a16="http://schemas.microsoft.com/office/drawing/2014/main" id="{20CC0D06-4ACC-4EB5-9EC9-012E62791B6B}"/>
              </a:ext>
            </a:extLst>
          </p:cNvPr>
          <p:cNvPicPr>
            <a:picLocks noChangeAspect="1"/>
          </p:cNvPicPr>
          <p:nvPr/>
        </p:nvPicPr>
        <p:blipFill rotWithShape="1">
          <a:blip r:embed="rId3">
            <a:extLst>
              <a:ext uri="{28A0092B-C50C-407E-A947-70E740481C1C}">
                <a14:useLocalDpi xmlns:a14="http://schemas.microsoft.com/office/drawing/2010/main" val="0"/>
              </a:ext>
            </a:extLst>
          </a:blip>
          <a:srcRect b="4119"/>
          <a:stretch/>
        </p:blipFill>
        <p:spPr>
          <a:xfrm>
            <a:off x="838200" y="4250251"/>
            <a:ext cx="6908254" cy="1834124"/>
          </a:xfrm>
          <a:prstGeom prst="rect">
            <a:avLst/>
          </a:prstGeom>
        </p:spPr>
      </p:pic>
    </p:spTree>
    <p:extLst>
      <p:ext uri="{BB962C8B-B14F-4D97-AF65-F5344CB8AC3E}">
        <p14:creationId xmlns:p14="http://schemas.microsoft.com/office/powerpoint/2010/main" val="1689890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C1BCD4-F5AE-446B-ACC7-C74F22BA57AA}"/>
              </a:ext>
            </a:extLst>
          </p:cNvPr>
          <p:cNvSpPr>
            <a:spLocks noGrp="1"/>
          </p:cNvSpPr>
          <p:nvPr>
            <p:ph idx="1"/>
          </p:nvPr>
        </p:nvSpPr>
        <p:spPr>
          <a:xfrm>
            <a:off x="631722" y="704747"/>
            <a:ext cx="10515600" cy="4351338"/>
          </a:xfrm>
        </p:spPr>
        <p:txBody>
          <a:bodyPr>
            <a:normAutofit/>
          </a:bodyPr>
          <a:lstStyle/>
          <a:p>
            <a:pPr marL="0" indent="0" algn="ctr">
              <a:lnSpc>
                <a:spcPct val="150000"/>
              </a:lnSpc>
              <a:buNone/>
            </a:pPr>
            <a:r>
              <a:rPr lang="ka-GE" sz="2000" b="1" dirty="0">
                <a:solidFill>
                  <a:srgbClr val="C00000"/>
                </a:solidFill>
              </a:rPr>
              <a:t>მარშრუტიზაციის პროტოკოლები</a:t>
            </a:r>
          </a:p>
          <a:p>
            <a:pPr marL="0" indent="0">
              <a:lnSpc>
                <a:spcPct val="150000"/>
              </a:lnSpc>
              <a:buNone/>
            </a:pPr>
            <a:r>
              <a:rPr lang="ka-GE" sz="2000" dirty="0"/>
              <a:t>საკუთარი ინტერფეისისა და სხვა მარშრუტიზატორებისაგან მომავალი ინფორმაციის დინამიკური მართვისათვის გამოიყენება მარშრუტიზაციის პროტოკოლები.</a:t>
            </a:r>
          </a:p>
          <a:p>
            <a:pPr marL="0" indent="0">
              <a:lnSpc>
                <a:spcPct val="150000"/>
              </a:lnSpc>
              <a:buNone/>
            </a:pPr>
            <a:r>
              <a:rPr lang="ka-GE" sz="2000" dirty="0"/>
              <a:t> დინამიკური მარშრუტიზაცია ცვლის მარშრუტების სტატიკური დანიშვნის შრომატევად საქმიანობას, ქსელური ადმინისტრატორის ჩარევის გარეშე</a:t>
            </a:r>
          </a:p>
        </p:txBody>
      </p:sp>
    </p:spTree>
    <p:extLst>
      <p:ext uri="{BB962C8B-B14F-4D97-AF65-F5344CB8AC3E}">
        <p14:creationId xmlns:p14="http://schemas.microsoft.com/office/powerpoint/2010/main" val="1058360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3A29CD-D019-4F47-B19A-074F23964308}"/>
              </a:ext>
            </a:extLst>
          </p:cNvPr>
          <p:cNvSpPr/>
          <p:nvPr/>
        </p:nvSpPr>
        <p:spPr>
          <a:xfrm>
            <a:off x="452283" y="407557"/>
            <a:ext cx="11110452" cy="2546659"/>
          </a:xfrm>
          <a:prstGeom prst="rect">
            <a:avLst/>
          </a:prstGeom>
        </p:spPr>
        <p:txBody>
          <a:bodyPr wrap="square">
            <a:spAutoFit/>
          </a:bodyPr>
          <a:lstStyle/>
          <a:p>
            <a:pPr>
              <a:lnSpc>
                <a:spcPct val="150000"/>
              </a:lnSpc>
            </a:pPr>
            <a:r>
              <a:rPr lang="ka-GE" dirty="0"/>
              <a:t>დინამიკური (დინამიკურად განახლებადი) მარშრუტები დინამიკური მარშრუტები ავტომატურად იქმნება და ახლდება მარშრუტიზაციის პროტოკოლების მიერ.</a:t>
            </a:r>
          </a:p>
          <a:p>
            <a:pPr>
              <a:lnSpc>
                <a:spcPct val="150000"/>
              </a:lnSpc>
            </a:pPr>
            <a:r>
              <a:rPr lang="ka-GE" dirty="0"/>
              <a:t> ეს მარშრუტები მარშრუტიზაციის ცხრილში </a:t>
            </a:r>
            <a:r>
              <a:rPr lang="ka-GE" b="1" dirty="0">
                <a:solidFill>
                  <a:srgbClr val="C00000"/>
                </a:solidFill>
              </a:rPr>
              <a:t>გამოისახება წინსართით რომელიც ასახავს მარშრუტის შემქმნელ პროტოკოლის ტიპს. მაგ.: </a:t>
            </a:r>
            <a:r>
              <a:rPr lang="en-US" b="1" dirty="0">
                <a:solidFill>
                  <a:srgbClr val="C00000"/>
                </a:solidFill>
              </a:rPr>
              <a:t>R </a:t>
            </a:r>
            <a:r>
              <a:rPr lang="ka-GE" b="1" dirty="0">
                <a:solidFill>
                  <a:srgbClr val="C00000"/>
                </a:solidFill>
              </a:rPr>
              <a:t>აღნიშნავს მარშრუტის ინფორმაციის </a:t>
            </a:r>
            <a:r>
              <a:rPr lang="en-US" b="1" dirty="0">
                <a:solidFill>
                  <a:srgbClr val="C00000"/>
                </a:solidFill>
              </a:rPr>
              <a:t>RIP </a:t>
            </a:r>
            <a:r>
              <a:rPr lang="ka-GE" b="1" dirty="0">
                <a:solidFill>
                  <a:srgbClr val="C00000"/>
                </a:solidFill>
              </a:rPr>
              <a:t>პროტოკოლს.</a:t>
            </a:r>
          </a:p>
          <a:p>
            <a:pPr>
              <a:lnSpc>
                <a:spcPct val="150000"/>
              </a:lnSpc>
            </a:pPr>
            <a:r>
              <a:rPr lang="ka-GE" dirty="0"/>
              <a:t>მარშრუტიზაციის პროტოკოლების მეშვეობით მარშრუტიზატორები უზიარებენ ერთმანეთს განახლებებს და დინამიურად ქმნიან და ანახლებენ მარშრუტიზაციის ცხრილებს</a:t>
            </a:r>
          </a:p>
        </p:txBody>
      </p:sp>
      <p:pic>
        <p:nvPicPr>
          <p:cNvPr id="4" name="Picture 3">
            <a:extLst>
              <a:ext uri="{FF2B5EF4-FFF2-40B4-BE49-F238E27FC236}">
                <a16:creationId xmlns:a16="http://schemas.microsoft.com/office/drawing/2014/main" id="{5455E354-A9AA-488C-B411-548FFBF2F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474" y="3429000"/>
            <a:ext cx="5040526" cy="3172359"/>
          </a:xfrm>
          <a:prstGeom prst="rect">
            <a:avLst/>
          </a:prstGeom>
        </p:spPr>
      </p:pic>
    </p:spTree>
    <p:extLst>
      <p:ext uri="{BB962C8B-B14F-4D97-AF65-F5344CB8AC3E}">
        <p14:creationId xmlns:p14="http://schemas.microsoft.com/office/powerpoint/2010/main" val="3692192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DB27422-5EF4-4D14-B1EF-EB07022A5D00}"/>
              </a:ext>
            </a:extLst>
          </p:cNvPr>
          <p:cNvSpPr/>
          <p:nvPr/>
        </p:nvSpPr>
        <p:spPr>
          <a:xfrm>
            <a:off x="334297" y="457207"/>
            <a:ext cx="11228438" cy="972702"/>
          </a:xfrm>
          <a:prstGeom prst="rect">
            <a:avLst/>
          </a:prstGeom>
        </p:spPr>
        <p:txBody>
          <a:bodyPr wrap="square">
            <a:spAutoFit/>
          </a:bodyPr>
          <a:lstStyle/>
          <a:p>
            <a:pPr>
              <a:lnSpc>
                <a:spcPct val="150000"/>
              </a:lnSpc>
            </a:pPr>
            <a:r>
              <a:rPr lang="ka-GE" sz="2000" dirty="0"/>
              <a:t>დინამიკური მარშრუტიზაცია საუკეთესო(შესაბამისობითი) არჩევანია დიდი მასშტაბის ქსელების შემთხვევაში</a:t>
            </a:r>
          </a:p>
        </p:txBody>
      </p:sp>
      <p:pic>
        <p:nvPicPr>
          <p:cNvPr id="4" name="Picture 3">
            <a:extLst>
              <a:ext uri="{FF2B5EF4-FFF2-40B4-BE49-F238E27FC236}">
                <a16:creationId xmlns:a16="http://schemas.microsoft.com/office/drawing/2014/main" id="{7B101A74-283D-422D-B57A-A15222CA8C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6414" y="1766195"/>
            <a:ext cx="9727172" cy="4898983"/>
          </a:xfrm>
          <a:prstGeom prst="rect">
            <a:avLst/>
          </a:prstGeom>
        </p:spPr>
      </p:pic>
    </p:spTree>
    <p:extLst>
      <p:ext uri="{BB962C8B-B14F-4D97-AF65-F5344CB8AC3E}">
        <p14:creationId xmlns:p14="http://schemas.microsoft.com/office/powerpoint/2010/main" val="248302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680" y="460699"/>
            <a:ext cx="5604781" cy="2308324"/>
          </a:xfrm>
          <a:prstGeom prst="rect">
            <a:avLst/>
          </a:prstGeom>
          <a:noFill/>
        </p:spPr>
        <p:txBody>
          <a:bodyPr wrap="square" rtlCol="0">
            <a:spAutoFit/>
          </a:bodyPr>
          <a:lstStyle/>
          <a:p>
            <a:r>
              <a:rPr lang="ka-GE" b="1" dirty="0"/>
              <a:t>დინამიკური მარშუტიზაციის პროტოკოლების მთავარი დანიშნულებაა :</a:t>
            </a:r>
          </a:p>
          <a:p>
            <a:pPr marL="285750" indent="-285750">
              <a:buFont typeface="Arial" panose="020B0604020202020204" pitchFamily="34" charset="0"/>
              <a:buChar char="•"/>
            </a:pPr>
            <a:r>
              <a:rPr lang="ka-GE" dirty="0">
                <a:solidFill>
                  <a:srgbClr val="C00000"/>
                </a:solidFill>
              </a:rPr>
              <a:t>როუტერებმა ისწავლონ დაშორებული ქსელების შესახებ.</a:t>
            </a:r>
          </a:p>
          <a:p>
            <a:pPr marL="285750" indent="-285750">
              <a:buFont typeface="Arial" panose="020B0604020202020204" pitchFamily="34" charset="0"/>
              <a:buChar char="•"/>
            </a:pPr>
            <a:r>
              <a:rPr lang="ka-GE" dirty="0">
                <a:solidFill>
                  <a:srgbClr val="C00000"/>
                </a:solidFill>
              </a:rPr>
              <a:t>დანიშნულების წერტილამდე საუკეთესო გზის არჩევა</a:t>
            </a:r>
            <a:r>
              <a:rPr lang="en-US" dirty="0">
                <a:solidFill>
                  <a:srgbClr val="C00000"/>
                </a:solidFill>
              </a:rPr>
              <a:t>.</a:t>
            </a:r>
            <a:endParaRPr lang="ka-GE" dirty="0">
              <a:solidFill>
                <a:srgbClr val="C00000"/>
              </a:solidFill>
            </a:endParaRPr>
          </a:p>
          <a:p>
            <a:pPr marL="285750" indent="-285750">
              <a:buFont typeface="Arial" panose="020B0604020202020204" pitchFamily="34" charset="0"/>
              <a:buChar char="•"/>
            </a:pPr>
            <a:r>
              <a:rPr lang="ka-GE" dirty="0">
                <a:solidFill>
                  <a:srgbClr val="C00000"/>
                </a:solidFill>
              </a:rPr>
              <a:t>ალტერნატიული გზის აღმოჩენა დანიშნულების ქსელამდა თუ დაიკარგა ძირითადი გზა</a:t>
            </a:r>
            <a:endParaRPr lang="en-US" dirty="0">
              <a:solidFill>
                <a:srgbClr val="C00000"/>
              </a:solidFill>
            </a:endParaRPr>
          </a:p>
        </p:txBody>
      </p:sp>
      <p:sp>
        <p:nvSpPr>
          <p:cNvPr id="6" name="TextBox 5"/>
          <p:cNvSpPr txBox="1"/>
          <p:nvPr/>
        </p:nvSpPr>
        <p:spPr>
          <a:xfrm>
            <a:off x="288708" y="3062093"/>
            <a:ext cx="5396753" cy="1754326"/>
          </a:xfrm>
          <a:prstGeom prst="rect">
            <a:avLst/>
          </a:prstGeom>
          <a:noFill/>
        </p:spPr>
        <p:txBody>
          <a:bodyPr wrap="square" rtlCol="0">
            <a:spAutoFit/>
          </a:bodyPr>
          <a:lstStyle/>
          <a:p>
            <a:r>
              <a:rPr lang="ka-GE" i="1" dirty="0"/>
              <a:t>დინამიკური</a:t>
            </a:r>
            <a:r>
              <a:rPr lang="ka-GE" dirty="0"/>
              <a:t> მარშრუტიზაციის პროტოკოლები იყოფა </a:t>
            </a:r>
          </a:p>
          <a:p>
            <a:pPr marL="285750" indent="-285750">
              <a:buFont typeface="Arial" panose="020B0604020202020204" pitchFamily="34" charset="0"/>
              <a:buChar char="•"/>
            </a:pPr>
            <a:r>
              <a:rPr lang="ka-GE" dirty="0">
                <a:solidFill>
                  <a:srgbClr val="C00000"/>
                </a:solidFill>
              </a:rPr>
              <a:t>შიდა დამისამართების </a:t>
            </a:r>
            <a:r>
              <a:rPr lang="ka-GE" i="1" dirty="0">
                <a:solidFill>
                  <a:srgbClr val="C00000"/>
                </a:solidFill>
              </a:rPr>
              <a:t>როუტინგ</a:t>
            </a:r>
            <a:r>
              <a:rPr lang="ka-GE" dirty="0">
                <a:solidFill>
                  <a:srgbClr val="C00000"/>
                </a:solidFill>
              </a:rPr>
              <a:t> პროტოკოლებად (</a:t>
            </a:r>
            <a:r>
              <a:rPr lang="en-US" dirty="0">
                <a:solidFill>
                  <a:srgbClr val="C00000"/>
                </a:solidFill>
              </a:rPr>
              <a:t>Interior Gateway Protocols) </a:t>
            </a:r>
            <a:r>
              <a:rPr lang="ka-GE" dirty="0">
                <a:solidFill>
                  <a:srgbClr val="C00000"/>
                </a:solidFill>
              </a:rPr>
              <a:t>და</a:t>
            </a:r>
          </a:p>
          <a:p>
            <a:pPr marL="285750" indent="-285750">
              <a:buFont typeface="Arial" panose="020B0604020202020204" pitchFamily="34" charset="0"/>
              <a:buChar char="•"/>
            </a:pPr>
            <a:r>
              <a:rPr lang="ka-GE" dirty="0">
                <a:solidFill>
                  <a:srgbClr val="C00000"/>
                </a:solidFill>
              </a:rPr>
              <a:t>გარე მარშრუტიზაციის </a:t>
            </a:r>
            <a:r>
              <a:rPr lang="ka-GE" i="1" dirty="0">
                <a:solidFill>
                  <a:srgbClr val="C00000"/>
                </a:solidFill>
              </a:rPr>
              <a:t>როუტინგ</a:t>
            </a:r>
            <a:r>
              <a:rPr lang="ka-GE" dirty="0">
                <a:solidFill>
                  <a:srgbClr val="C00000"/>
                </a:solidFill>
              </a:rPr>
              <a:t> პროტოკოლებად (</a:t>
            </a:r>
            <a:r>
              <a:rPr lang="en-US" dirty="0">
                <a:solidFill>
                  <a:srgbClr val="C00000"/>
                </a:solidFill>
              </a:rPr>
              <a:t>Exterior Gateway Protocols)</a:t>
            </a:r>
          </a:p>
        </p:txBody>
      </p:sp>
      <p:pic>
        <p:nvPicPr>
          <p:cNvPr id="7" name="Picture 6" descr="Scaling Networks - Mozilla Firefox">
            <a:extLst>
              <a:ext uri="{FF2B5EF4-FFF2-40B4-BE49-F238E27FC236}">
                <a16:creationId xmlns:a16="http://schemas.microsoft.com/office/drawing/2014/main" id="{E4D5F8FF-145C-4936-96E9-B9FBDB5A458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704410" y="1130501"/>
            <a:ext cx="6275570" cy="3387697"/>
          </a:xfrm>
          <a:prstGeom prst="rect">
            <a:avLst/>
          </a:prstGeom>
        </p:spPr>
      </p:pic>
      <p:sp>
        <p:nvSpPr>
          <p:cNvPr id="8" name="Rectangle 7"/>
          <p:cNvSpPr/>
          <p:nvPr/>
        </p:nvSpPr>
        <p:spPr>
          <a:xfrm>
            <a:off x="6152963" y="761169"/>
            <a:ext cx="5340565" cy="369332"/>
          </a:xfrm>
          <a:prstGeom prst="rect">
            <a:avLst/>
          </a:prstGeom>
        </p:spPr>
        <p:txBody>
          <a:bodyPr wrap="none">
            <a:spAutoFit/>
          </a:bodyPr>
          <a:lstStyle/>
          <a:p>
            <a:r>
              <a:rPr lang="en-US" altLang="ja-JP" dirty="0"/>
              <a:t>Interior Gateway Protocols</a:t>
            </a:r>
            <a:r>
              <a:rPr lang="ka-GE" altLang="ja-JP" dirty="0"/>
              <a:t>/</a:t>
            </a:r>
            <a:r>
              <a:rPr lang="en-US" altLang="ja-JP" dirty="0"/>
              <a:t> Exterior Gateway Protocols</a:t>
            </a:r>
            <a:endParaRPr lang="en-US" dirty="0"/>
          </a:p>
        </p:txBody>
      </p:sp>
      <p:sp>
        <p:nvSpPr>
          <p:cNvPr id="9" name="TextBox 8"/>
          <p:cNvSpPr txBox="1"/>
          <p:nvPr/>
        </p:nvSpPr>
        <p:spPr>
          <a:xfrm>
            <a:off x="325945" y="4727865"/>
            <a:ext cx="11654035" cy="2130135"/>
          </a:xfrm>
          <a:prstGeom prst="rect">
            <a:avLst/>
          </a:prstGeom>
          <a:noFill/>
        </p:spPr>
        <p:txBody>
          <a:bodyPr wrap="square" rtlCol="0">
            <a:spAutoFit/>
          </a:bodyPr>
          <a:lstStyle/>
          <a:p>
            <a:pPr>
              <a:lnSpc>
                <a:spcPct val="150000"/>
              </a:lnSpc>
            </a:pPr>
            <a:r>
              <a:rPr lang="ka-GE" b="1" dirty="0">
                <a:solidFill>
                  <a:srgbClr val="C00000"/>
                </a:solidFill>
              </a:rPr>
              <a:t>შიდა დამისამართების </a:t>
            </a:r>
            <a:r>
              <a:rPr lang="ka-GE" b="1" i="1" dirty="0">
                <a:solidFill>
                  <a:srgbClr val="C00000"/>
                </a:solidFill>
              </a:rPr>
              <a:t>როუტინგ</a:t>
            </a:r>
            <a:r>
              <a:rPr lang="ka-GE" b="1" dirty="0">
                <a:solidFill>
                  <a:srgbClr val="C00000"/>
                </a:solidFill>
              </a:rPr>
              <a:t> პროტოკოლები (</a:t>
            </a:r>
            <a:r>
              <a:rPr lang="en-US" b="1" dirty="0">
                <a:solidFill>
                  <a:srgbClr val="C00000"/>
                </a:solidFill>
              </a:rPr>
              <a:t>Interior Gateway Protocols) </a:t>
            </a:r>
            <a:r>
              <a:rPr lang="ka-GE" b="1" dirty="0">
                <a:solidFill>
                  <a:srgbClr val="C00000"/>
                </a:solidFill>
              </a:rPr>
              <a:t>გამოიყენება ერთი ადმინისტრაციული სისტემის შიგნით.</a:t>
            </a:r>
            <a:r>
              <a:rPr lang="ka-GE" dirty="0"/>
              <a:t> ერთი ადმინისტრაციული სისტემა გულისხმობს სისტემას რომელიც იმართება ერთი ადმინისტრატორის მიერ ან ერთი ჯგუფის მიერ. გარე მარშრუტიზაციის </a:t>
            </a:r>
            <a:r>
              <a:rPr lang="ka-GE" i="1" dirty="0"/>
              <a:t>როუტინგ</a:t>
            </a:r>
            <a:r>
              <a:rPr lang="ka-GE" dirty="0"/>
              <a:t> პროტოკოლები (</a:t>
            </a:r>
            <a:r>
              <a:rPr lang="en-US" dirty="0"/>
              <a:t>Exterior Gateway Protocols) </a:t>
            </a:r>
            <a:r>
              <a:rPr lang="ka-GE" dirty="0"/>
              <a:t>გამოიყენება ადმინისტრაციული ერთეულების ერთმანეთთან დასაკავშირებლად.</a:t>
            </a:r>
            <a:endParaRPr lang="en-US" dirty="0"/>
          </a:p>
        </p:txBody>
      </p:sp>
    </p:spTree>
    <p:extLst>
      <p:ext uri="{BB962C8B-B14F-4D97-AF65-F5344CB8AC3E}">
        <p14:creationId xmlns:p14="http://schemas.microsoft.com/office/powerpoint/2010/main" val="28023634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405200" y="263390"/>
            <a:ext cx="5485797" cy="400110"/>
          </a:xfrm>
          <a:prstGeom prst="rect">
            <a:avLst/>
          </a:prstGeom>
        </p:spPr>
        <p:txBody>
          <a:bodyPr wrap="none">
            <a:spAutoFit/>
          </a:bodyPr>
          <a:lstStyle/>
          <a:p>
            <a:r>
              <a:rPr lang="ka-GE" b="1" dirty="0">
                <a:solidFill>
                  <a:srgbClr val="C00000"/>
                </a:solidFill>
              </a:rPr>
              <a:t>შიდა </a:t>
            </a:r>
            <a:r>
              <a:rPr lang="ka-GE" sz="2000" b="1" dirty="0">
                <a:solidFill>
                  <a:srgbClr val="C00000"/>
                </a:solidFill>
              </a:rPr>
              <a:t>დამისამართების</a:t>
            </a:r>
            <a:r>
              <a:rPr lang="ka-GE" b="1" dirty="0">
                <a:solidFill>
                  <a:srgbClr val="C00000"/>
                </a:solidFill>
              </a:rPr>
              <a:t> როუტინგ პროტოკოლები </a:t>
            </a:r>
            <a:endParaRPr lang="en-US" b="1" dirty="0">
              <a:solidFill>
                <a:srgbClr val="C00000"/>
              </a:solidFill>
            </a:endParaRPr>
          </a:p>
        </p:txBody>
      </p:sp>
      <p:pic>
        <p:nvPicPr>
          <p:cNvPr id="5" name="Picture 4" descr="Scaling Networks - Mozilla Firefox">
            <a:extLst>
              <a:ext uri="{FF2B5EF4-FFF2-40B4-BE49-F238E27FC236}">
                <a16:creationId xmlns:a16="http://schemas.microsoft.com/office/drawing/2014/main" id="{62BCF941-659B-4484-A1B9-A0B5E421FFF9}"/>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073445" y="780206"/>
            <a:ext cx="7068985" cy="4975284"/>
          </a:xfrm>
          <a:prstGeom prst="rect">
            <a:avLst/>
          </a:prstGeom>
        </p:spPr>
      </p:pic>
      <p:sp>
        <p:nvSpPr>
          <p:cNvPr id="6" name="Rectangle 5"/>
          <p:cNvSpPr/>
          <p:nvPr/>
        </p:nvSpPr>
        <p:spPr>
          <a:xfrm>
            <a:off x="220798" y="1102510"/>
            <a:ext cx="5485797" cy="2961132"/>
          </a:xfrm>
          <a:prstGeom prst="rect">
            <a:avLst/>
          </a:prstGeom>
        </p:spPr>
        <p:txBody>
          <a:bodyPr wrap="square">
            <a:spAutoFit/>
          </a:bodyPr>
          <a:lstStyle/>
          <a:p>
            <a:pPr>
              <a:lnSpc>
                <a:spcPct val="150000"/>
              </a:lnSpc>
            </a:pPr>
            <a:r>
              <a:rPr lang="ka-GE" altLang="ja-JP" dirty="0"/>
              <a:t>შიდა დამისამართების როუტინგ პროტოკოლებში ერთიანდება</a:t>
            </a:r>
          </a:p>
          <a:p>
            <a:pPr>
              <a:lnSpc>
                <a:spcPct val="150000"/>
              </a:lnSpc>
            </a:pPr>
            <a:r>
              <a:rPr lang="ka-GE" altLang="ja-JP" dirty="0"/>
              <a:t> </a:t>
            </a:r>
            <a:r>
              <a:rPr lang="en-US" altLang="ja-JP" b="1" dirty="0">
                <a:solidFill>
                  <a:srgbClr val="C00000"/>
                </a:solidFill>
              </a:rPr>
              <a:t>RIP, EIGRP, OSPF</a:t>
            </a:r>
            <a:endParaRPr lang="ka-GE" altLang="ja-JP" b="1" dirty="0">
              <a:solidFill>
                <a:srgbClr val="C00000"/>
              </a:solidFill>
            </a:endParaRPr>
          </a:p>
          <a:p>
            <a:pPr>
              <a:lnSpc>
                <a:spcPct val="150000"/>
              </a:lnSpc>
            </a:pPr>
            <a:r>
              <a:rPr lang="ka-GE" dirty="0"/>
              <a:t>რომლებიც თავის მხრივ იყოფა ორ ნაწილად.</a:t>
            </a:r>
          </a:p>
          <a:p>
            <a:pPr marL="285750" indent="-285750">
              <a:lnSpc>
                <a:spcPct val="150000"/>
              </a:lnSpc>
              <a:buFont typeface="Wingdings" panose="05000000000000000000" pitchFamily="2" charset="2"/>
              <a:buChar char="§"/>
            </a:pPr>
            <a:r>
              <a:rPr lang="en-US" altLang="ja-JP" dirty="0">
                <a:solidFill>
                  <a:srgbClr val="C00000"/>
                </a:solidFill>
              </a:rPr>
              <a:t>Distance vector</a:t>
            </a:r>
            <a:r>
              <a:rPr lang="ka-GE" altLang="ja-JP" dirty="0">
                <a:solidFill>
                  <a:srgbClr val="C00000"/>
                </a:solidFill>
              </a:rPr>
              <a:t> და</a:t>
            </a:r>
          </a:p>
          <a:p>
            <a:pPr marL="285750" indent="-285750">
              <a:lnSpc>
                <a:spcPct val="150000"/>
              </a:lnSpc>
              <a:buFont typeface="Wingdings" panose="05000000000000000000" pitchFamily="2" charset="2"/>
              <a:buChar char="§"/>
            </a:pPr>
            <a:r>
              <a:rPr lang="ka-GE" altLang="ja-JP" dirty="0">
                <a:solidFill>
                  <a:srgbClr val="C00000"/>
                </a:solidFill>
              </a:rPr>
              <a:t> </a:t>
            </a:r>
            <a:r>
              <a:rPr lang="en-US" altLang="ja-JP" dirty="0">
                <a:solidFill>
                  <a:srgbClr val="C00000"/>
                </a:solidFill>
              </a:rPr>
              <a:t>link-State</a:t>
            </a:r>
            <a:r>
              <a:rPr lang="ka-GE" altLang="ja-JP" dirty="0">
                <a:solidFill>
                  <a:srgbClr val="C00000"/>
                </a:solidFill>
              </a:rPr>
              <a:t> როუტინგ </a:t>
            </a:r>
          </a:p>
          <a:p>
            <a:pPr>
              <a:lnSpc>
                <a:spcPct val="150000"/>
              </a:lnSpc>
            </a:pPr>
            <a:r>
              <a:rPr lang="ka-GE" dirty="0"/>
              <a:t>პროტოკოლებად.</a:t>
            </a:r>
            <a:endParaRPr lang="en-US" dirty="0"/>
          </a:p>
        </p:txBody>
      </p:sp>
    </p:spTree>
    <p:extLst>
      <p:ext uri="{BB962C8B-B14F-4D97-AF65-F5344CB8AC3E}">
        <p14:creationId xmlns:p14="http://schemas.microsoft.com/office/powerpoint/2010/main" val="488446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877511-2FEA-4683-8AC9-3C86A0A2D67B}"/>
              </a:ext>
            </a:extLst>
          </p:cNvPr>
          <p:cNvSpPr>
            <a:spLocks noGrp="1"/>
          </p:cNvSpPr>
          <p:nvPr>
            <p:ph idx="1"/>
          </p:nvPr>
        </p:nvSpPr>
        <p:spPr>
          <a:xfrm>
            <a:off x="557981" y="734244"/>
            <a:ext cx="10515600" cy="4351338"/>
          </a:xfrm>
        </p:spPr>
        <p:txBody>
          <a:bodyPr>
            <a:normAutofit/>
          </a:bodyPr>
          <a:lstStyle/>
          <a:p>
            <a:pPr marL="0" indent="0">
              <a:lnSpc>
                <a:spcPct val="150000"/>
              </a:lnSpc>
              <a:buNone/>
            </a:pPr>
            <a:r>
              <a:rPr lang="en-US" sz="2000" b="1" dirty="0">
                <a:solidFill>
                  <a:srgbClr val="C00000"/>
                </a:solidFill>
              </a:rPr>
              <a:t>Distance vector</a:t>
            </a:r>
            <a:r>
              <a:rPr lang="ka-GE" sz="2000" b="1" dirty="0">
                <a:solidFill>
                  <a:srgbClr val="C00000"/>
                </a:solidFill>
              </a:rPr>
              <a:t> </a:t>
            </a:r>
            <a:r>
              <a:rPr lang="en-US" sz="2000" b="1" dirty="0">
                <a:solidFill>
                  <a:srgbClr val="C00000"/>
                </a:solidFill>
              </a:rPr>
              <a:t>(</a:t>
            </a:r>
            <a:r>
              <a:rPr lang="en-US" sz="2000" b="1" dirty="0" err="1">
                <a:solidFill>
                  <a:srgbClr val="C00000"/>
                </a:solidFill>
              </a:rPr>
              <a:t>IPv4</a:t>
            </a:r>
            <a:r>
              <a:rPr lang="en-US" sz="2000" b="1" dirty="0">
                <a:solidFill>
                  <a:srgbClr val="C00000"/>
                </a:solidFill>
              </a:rPr>
              <a:t> </a:t>
            </a:r>
            <a:r>
              <a:rPr lang="en-US" sz="2000" b="1" dirty="0" err="1">
                <a:solidFill>
                  <a:srgbClr val="C00000"/>
                </a:solidFill>
              </a:rPr>
              <a:t>IGPs</a:t>
            </a:r>
            <a:r>
              <a:rPr lang="en-US" sz="2000" b="1" dirty="0">
                <a:solidFill>
                  <a:srgbClr val="C00000"/>
                </a:solidFill>
              </a:rPr>
              <a:t>: </a:t>
            </a:r>
            <a:r>
              <a:rPr lang="en-US" sz="2000" b="1" dirty="0" err="1">
                <a:solidFill>
                  <a:srgbClr val="C00000"/>
                </a:solidFill>
              </a:rPr>
              <a:t>RIPv1</a:t>
            </a:r>
            <a:r>
              <a:rPr lang="en-US" sz="2000" b="1" dirty="0">
                <a:solidFill>
                  <a:srgbClr val="C00000"/>
                </a:solidFill>
              </a:rPr>
              <a:t> , </a:t>
            </a:r>
            <a:r>
              <a:rPr lang="en-US" sz="2000" b="1" dirty="0" err="1">
                <a:solidFill>
                  <a:srgbClr val="C00000"/>
                </a:solidFill>
              </a:rPr>
              <a:t>RIPv2</a:t>
            </a:r>
            <a:r>
              <a:rPr lang="en-US" sz="2000" b="1" dirty="0">
                <a:solidFill>
                  <a:srgbClr val="C00000"/>
                </a:solidFill>
              </a:rPr>
              <a:t>, </a:t>
            </a:r>
            <a:r>
              <a:rPr lang="en-US" sz="2000" b="1" dirty="0" err="1">
                <a:solidFill>
                  <a:srgbClr val="C00000"/>
                </a:solidFill>
              </a:rPr>
              <a:t>IGRP</a:t>
            </a:r>
            <a:r>
              <a:rPr lang="en-US" sz="2000" b="1" dirty="0">
                <a:solidFill>
                  <a:srgbClr val="C00000"/>
                </a:solidFill>
              </a:rPr>
              <a:t>, </a:t>
            </a:r>
            <a:r>
              <a:rPr lang="en-US" sz="2000" b="1" dirty="0" err="1">
                <a:solidFill>
                  <a:srgbClr val="C00000"/>
                </a:solidFill>
              </a:rPr>
              <a:t>EIGRP</a:t>
            </a:r>
            <a:r>
              <a:rPr lang="en-US" sz="2000" b="1" dirty="0">
                <a:solidFill>
                  <a:srgbClr val="C00000"/>
                </a:solidFill>
              </a:rPr>
              <a:t>) </a:t>
            </a:r>
            <a:r>
              <a:rPr lang="ka-GE" sz="2000" b="1" dirty="0">
                <a:solidFill>
                  <a:srgbClr val="C00000"/>
                </a:solidFill>
              </a:rPr>
              <a:t>პროტოკოლები ეფუძნება შემდეგ 2 მახასიათებელს: </a:t>
            </a:r>
            <a:endParaRPr lang="en-US" sz="2000" b="1" dirty="0">
              <a:solidFill>
                <a:srgbClr val="C00000"/>
              </a:solidFill>
            </a:endParaRPr>
          </a:p>
          <a:p>
            <a:pPr>
              <a:lnSpc>
                <a:spcPct val="150000"/>
              </a:lnSpc>
            </a:pPr>
            <a:r>
              <a:rPr lang="ka-GE" sz="2000" dirty="0"/>
              <a:t> </a:t>
            </a:r>
            <a:r>
              <a:rPr lang="en-US" sz="2000" b="1" dirty="0">
                <a:solidFill>
                  <a:srgbClr val="C00000"/>
                </a:solidFill>
              </a:rPr>
              <a:t>Distance</a:t>
            </a:r>
            <a:r>
              <a:rPr lang="en-US" sz="2000" b="1" dirty="0"/>
              <a:t> -</a:t>
            </a:r>
            <a:r>
              <a:rPr lang="en-US" sz="2000" dirty="0"/>
              <a:t> </a:t>
            </a:r>
            <a:r>
              <a:rPr lang="ka-GE" sz="2000" dirty="0"/>
              <a:t>განსაზღვრავს დანიშნულების ქსელამდე სიშორეს და დაფუძნებულია მეტრიკაზე, როგორიცაა: </a:t>
            </a:r>
            <a:r>
              <a:rPr lang="ka-GE" sz="2000" dirty="0">
                <a:solidFill>
                  <a:srgbClr val="C00000"/>
                </a:solidFill>
              </a:rPr>
              <a:t>გადასასვლელების (</a:t>
            </a:r>
            <a:r>
              <a:rPr lang="en-US" sz="2000" dirty="0">
                <a:solidFill>
                  <a:srgbClr val="C00000"/>
                </a:solidFill>
              </a:rPr>
              <a:t>Hop) </a:t>
            </a:r>
            <a:r>
              <a:rPr lang="ka-GE" sz="2000" dirty="0">
                <a:solidFill>
                  <a:srgbClr val="C00000"/>
                </a:solidFill>
              </a:rPr>
              <a:t>რაოდენობა, ღირებულება, გამტარუნარიანობა, დაყოვნება </a:t>
            </a:r>
            <a:r>
              <a:rPr lang="ka-GE" sz="2000" dirty="0"/>
              <a:t>და სხვ. </a:t>
            </a:r>
            <a:endParaRPr lang="en-US" sz="2000" dirty="0"/>
          </a:p>
          <a:p>
            <a:pPr>
              <a:lnSpc>
                <a:spcPct val="150000"/>
              </a:lnSpc>
            </a:pPr>
            <a:r>
              <a:rPr lang="ka-GE" sz="2000" dirty="0"/>
              <a:t> </a:t>
            </a:r>
            <a:r>
              <a:rPr lang="en-US" sz="2000" b="1" dirty="0">
                <a:solidFill>
                  <a:srgbClr val="C00000"/>
                </a:solidFill>
              </a:rPr>
              <a:t>Vector</a:t>
            </a:r>
            <a:r>
              <a:rPr lang="en-US" sz="2000" dirty="0"/>
              <a:t> - </a:t>
            </a:r>
            <a:r>
              <a:rPr lang="ka-GE" sz="2000" dirty="0"/>
              <a:t>განსაზღვრავს შემდეგი გადასასვლელი მარშრუტიზატორის ან გასასვლელის ინტერფეისს</a:t>
            </a:r>
          </a:p>
        </p:txBody>
      </p:sp>
    </p:spTree>
    <p:extLst>
      <p:ext uri="{BB962C8B-B14F-4D97-AF65-F5344CB8AC3E}">
        <p14:creationId xmlns:p14="http://schemas.microsoft.com/office/powerpoint/2010/main" val="10100178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2328</TotalTime>
  <Words>2382</Words>
  <Application>Microsoft Office PowerPoint</Application>
  <PresentationFormat>Widescreen</PresentationFormat>
  <Paragraphs>256</Paragraphs>
  <Slides>36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Calibri</vt:lpstr>
      <vt:lpstr>Calibri Light</vt:lpstr>
      <vt:lpstr>Open Sans</vt:lpstr>
      <vt:lpstr>Sylfaen</vt:lpstr>
      <vt:lpstr>Titillium Web</vt:lpstr>
      <vt:lpstr>Wingdings</vt:lpstr>
      <vt:lpstr>Office Theme</vt:lpstr>
      <vt:lpstr>ლექციის თემა:</vt:lpstr>
      <vt:lpstr>დინამიკური მარშრუტიზაცია</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შებრუნებული მასკის გამოთვლა</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Mzia Kiknadze</dc:creator>
  <cp:lastModifiedBy>Room 202</cp:lastModifiedBy>
  <cp:revision>37</cp:revision>
  <dcterms:created xsi:type="dcterms:W3CDTF">2022-12-17T17:23:13Z</dcterms:created>
  <dcterms:modified xsi:type="dcterms:W3CDTF">2025-04-09T06:43:15Z</dcterms:modified>
</cp:coreProperties>
</file>

<file path=docProps/thumbnail.jpeg>
</file>